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7" r:id="rId3"/>
    <p:sldId id="282" r:id="rId4"/>
    <p:sldId id="258" r:id="rId5"/>
    <p:sldId id="259" r:id="rId6"/>
    <p:sldId id="260" r:id="rId7"/>
    <p:sldId id="261" r:id="rId8"/>
    <p:sldId id="262" r:id="rId9"/>
    <p:sldId id="263" r:id="rId10"/>
    <p:sldId id="264" r:id="rId11"/>
    <p:sldId id="284" r:id="rId12"/>
    <p:sldId id="265" r:id="rId13"/>
    <p:sldId id="266" r:id="rId14"/>
    <p:sldId id="267" r:id="rId15"/>
    <p:sldId id="279" r:id="rId16"/>
    <p:sldId id="285" r:id="rId17"/>
    <p:sldId id="268" r:id="rId18"/>
    <p:sldId id="269" r:id="rId19"/>
    <p:sldId id="270" r:id="rId20"/>
    <p:sldId id="280" r:id="rId21"/>
    <p:sldId id="271" r:id="rId22"/>
    <p:sldId id="281" r:id="rId23"/>
    <p:sldId id="286" r:id="rId24"/>
    <p:sldId id="287" r:id="rId25"/>
  </p:sldIdLst>
  <p:sldSz cx="9144000" cy="5143500" type="screen16x9"/>
  <p:notesSz cx="6858000" cy="9144000"/>
  <p:embeddedFontLst>
    <p:embeddedFont>
      <p:font typeface="Average" panose="020B0604020202020204" charset="0"/>
      <p:regular r:id="rId27"/>
    </p:embeddedFont>
    <p:embeddedFont>
      <p:font typeface="Oswald"/>
      <p:regular r:id="rId28"/>
      <p:bold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6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So this presentation will be about the paper “physically based simulation of rainbows”, it was dont in collaboration with UC san diego, university of zaragoza, some guy in horley UK, and disney research in sweden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27903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553952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983477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Beard and Chuang model accounts for surface tension as well as hydrostatic pressure and aerodynamic pressure.</a:t>
            </a:r>
          </a:p>
          <a:p>
            <a:pPr marL="0" lvl="0" indent="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Beard and Chuang model accounts for surface tension as well as hydrostatic pressure and aerodynamic pressure.</a:t>
            </a:r>
          </a:p>
          <a:p>
            <a:pPr marL="0" lvl="0" indent="0" rtl="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So for this talk, first I will talk about some of the fundamentals of rainbows, i.e. some rainbow jargon as well as why they appear the way they do</a:t>
            </a:r>
          </a:p>
          <a:p>
            <a:pPr marL="0" lvl="0" indent="0">
              <a:spcBef>
                <a:spcPts val="0"/>
              </a:spcBef>
              <a:buNone/>
            </a:pPr>
            <a:endParaRPr/>
          </a:p>
          <a:p>
            <a:pPr marL="0" lvl="0" indent="0">
              <a:spcBef>
                <a:spcPts val="0"/>
              </a:spcBef>
              <a:buNone/>
            </a:pPr>
            <a:r>
              <a:rPr lang="en"/>
              <a:t>then I will talk about some of the previous approaches to simulating rainbows, including geometric optics and lorenz mie theory</a:t>
            </a:r>
          </a:p>
          <a:p>
            <a:pPr marL="0" lvl="0" indent="0">
              <a:spcBef>
                <a:spcPts val="0"/>
              </a:spcBef>
              <a:buNone/>
            </a:pPr>
            <a:endParaRPr/>
          </a:p>
          <a:p>
            <a:pPr marL="0" lvl="0" indent="0">
              <a:spcBef>
                <a:spcPts val="0"/>
              </a:spcBef>
              <a:buNone/>
            </a:pPr>
            <a:r>
              <a:rPr lang="en"/>
              <a:t>Then we’ll get into this paper and its main contributions as well as it approach to simulating rainbows</a:t>
            </a:r>
          </a:p>
          <a:p>
            <a:pPr marL="0" lvl="0" indent="0">
              <a:spcBef>
                <a:spcPts val="0"/>
              </a:spcBef>
              <a:buNone/>
            </a:pPr>
            <a:endParaRPr/>
          </a:p>
          <a:p>
            <a:pPr marL="0" lvl="0" indent="0">
              <a:spcBef>
                <a:spcPts val="0"/>
              </a:spcBef>
              <a:buNone/>
            </a:pPr>
            <a:r>
              <a:rPr lang="en"/>
              <a:t>And finally i will offer my own critique of how the paper presented the information and my overall impressions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Beard and Chuang model accounts for surface tension as well as hydrostatic pressure and aerodynamic pressure.</a:t>
            </a:r>
          </a:p>
          <a:p>
            <a:pPr marL="0" lvl="0" indent="0" rtl="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extLst>
      <p:ext uri="{BB962C8B-B14F-4D97-AF65-F5344CB8AC3E}">
        <p14:creationId xmlns:p14="http://schemas.microsoft.com/office/powerpoint/2010/main" val="28853420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0644339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94378014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3727873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49420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Identifying basic parts of the rainbow and how they are caused.</a:t>
            </a:r>
          </a:p>
          <a:p>
            <a:pPr marL="0" lvl="0" indent="0">
              <a:spcBef>
                <a:spcPts val="0"/>
              </a:spcBef>
              <a:buNone/>
            </a:pPr>
            <a:endParaRPr/>
          </a:p>
          <a:p>
            <a:pPr marL="0" lvl="0" indent="0">
              <a:spcBef>
                <a:spcPts val="0"/>
              </a:spcBef>
              <a:buNone/>
            </a:pPr>
            <a:r>
              <a:rPr lang="en"/>
              <a:t>Primary bow: 1 internal reflection, violet on top, red on bottom. explained by geometric optics, snells law</a:t>
            </a:r>
          </a:p>
          <a:p>
            <a:pPr marL="0" lvl="0" indent="0">
              <a:spcBef>
                <a:spcPts val="0"/>
              </a:spcBef>
              <a:buNone/>
            </a:pPr>
            <a:endParaRPr/>
          </a:p>
          <a:p>
            <a:pPr marL="0" lvl="0" indent="0">
              <a:spcBef>
                <a:spcPts val="0"/>
              </a:spcBef>
              <a:buNone/>
            </a:pPr>
            <a:r>
              <a:rPr lang="en"/>
              <a:t>Secondary bow: 2 internal reflections, more spread out, weaker in intensity, and flipped from primary. Violet on top red on bottwm Explained by geometric optics, snells law</a:t>
            </a:r>
          </a:p>
          <a:p>
            <a:pPr marL="0" lvl="0" indent="0">
              <a:spcBef>
                <a:spcPts val="0"/>
              </a:spcBef>
              <a:buNone/>
            </a:pPr>
            <a:endParaRPr/>
          </a:p>
          <a:p>
            <a:pPr marL="0" lvl="0" indent="0">
              <a:spcBef>
                <a:spcPts val="0"/>
              </a:spcBef>
              <a:buNone/>
            </a:pPr>
            <a:r>
              <a:rPr lang="en"/>
              <a:t>Alexander’s dark band: no rain drops in the cloud are scattering light in that direction towards your eye</a:t>
            </a:r>
          </a:p>
          <a:p>
            <a:pPr marL="0" lvl="0" indent="0">
              <a:spcBef>
                <a:spcPts val="0"/>
              </a:spcBef>
              <a:buNone/>
            </a:pPr>
            <a:endParaRPr/>
          </a:p>
          <a:p>
            <a:pPr marL="0" lvl="0" indent="0">
              <a:spcBef>
                <a:spcPts val="0"/>
              </a:spcBef>
              <a:buNone/>
            </a:pPr>
            <a:r>
              <a:rPr lang="en"/>
              <a:t>Supernumerary arcs faint ripples of mini rainbows trailing the violet side of the rainbow. This is an interference pattern we see as a result of light’s electric wave component</a:t>
            </a:r>
          </a:p>
          <a:p>
            <a:pPr marL="0" lvl="0" indent="0">
              <a:spcBef>
                <a:spcPts val="0"/>
              </a:spcBef>
              <a:buNone/>
            </a:pPr>
            <a:endParaRPr/>
          </a:p>
          <a:p>
            <a:pPr marL="0" lvl="0" indent="0">
              <a:spcBef>
                <a:spcPts val="0"/>
              </a:spcBef>
              <a:buNone/>
            </a:pPr>
            <a:r>
              <a:rPr lang="en"/>
              <a:t>Twinned bow: non homogeneous rain drop shapes, need at least two different sizes where at least 1 is non-spherical</a:t>
            </a:r>
          </a:p>
          <a:p>
            <a:pPr marL="0" lvl="0" indent="0">
              <a:spcBef>
                <a:spcPts val="0"/>
              </a:spcBef>
              <a:buNone/>
            </a:pPr>
            <a:endParaRPr/>
          </a:p>
          <a:p>
            <a:pPr marL="0" lvl="0" indent="0">
              <a:spcBef>
                <a:spcPts val="0"/>
              </a:spcBef>
              <a:buNone/>
            </a:pPr>
            <a:endParaRPr/>
          </a:p>
          <a:p>
            <a:pPr marL="0" lvl="0" indent="0">
              <a:spcBef>
                <a:spcPts val="0"/>
              </a:spcBef>
              <a:buNone/>
            </a:pPr>
            <a:endParaRPr/>
          </a:p>
          <a:p>
            <a:pPr marL="0" lvl="0" indent="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14" name="Shape 14"/>
          <p:cNvSpPr txBox="1">
            <a:spLocks noGrp="1"/>
          </p:cNvSpPr>
          <p:nvPr>
            <p:ph type="ctrTitle"/>
          </p:nvPr>
        </p:nvSpPr>
        <p:spPr>
          <a:xfrm>
            <a:off x="671258" y="990800"/>
            <a:ext cx="7801500" cy="1730100"/>
          </a:xfrm>
          <a:prstGeom prst="rect">
            <a:avLst/>
          </a:prstGeom>
        </p:spPr>
        <p:txBody>
          <a:bodyPr wrap="square" lIns="91425" tIns="91425" rIns="91425" bIns="91425" anchor="b" anchorCtr="0"/>
          <a:lstStyle>
            <a:lvl1pPr lvl="0" algn="ctr">
              <a:spcBef>
                <a:spcPts val="0"/>
              </a:spcBef>
              <a:buSzPts val="4800"/>
              <a:buNone/>
              <a:defRPr sz="4800"/>
            </a:lvl1pPr>
            <a:lvl2pPr lvl="1" algn="ctr">
              <a:spcBef>
                <a:spcPts val="0"/>
              </a:spcBef>
              <a:buSzPts val="4800"/>
              <a:buNone/>
              <a:defRPr sz="4800"/>
            </a:lvl2pPr>
            <a:lvl3pPr lvl="2" algn="ctr">
              <a:spcBef>
                <a:spcPts val="0"/>
              </a:spcBef>
              <a:buSzPts val="4800"/>
              <a:buNone/>
              <a:defRPr sz="4800"/>
            </a:lvl3pPr>
            <a:lvl4pPr lvl="3" algn="ctr">
              <a:spcBef>
                <a:spcPts val="0"/>
              </a:spcBef>
              <a:buSzPts val="4800"/>
              <a:buNone/>
              <a:defRPr sz="4800"/>
            </a:lvl4pPr>
            <a:lvl5pPr lvl="4" algn="ctr">
              <a:spcBef>
                <a:spcPts val="0"/>
              </a:spcBef>
              <a:buSzPts val="4800"/>
              <a:buNone/>
              <a:defRPr sz="4800"/>
            </a:lvl5pPr>
            <a:lvl6pPr lvl="5" algn="ctr">
              <a:spcBef>
                <a:spcPts val="0"/>
              </a:spcBef>
              <a:buSzPts val="4800"/>
              <a:buNone/>
              <a:defRPr sz="4800"/>
            </a:lvl6pPr>
            <a:lvl7pPr lvl="6" algn="ctr">
              <a:spcBef>
                <a:spcPts val="0"/>
              </a:spcBef>
              <a:buSzPts val="4800"/>
              <a:buNone/>
              <a:defRPr sz="4800"/>
            </a:lvl7pPr>
            <a:lvl8pPr lvl="7" algn="ctr">
              <a:spcBef>
                <a:spcPts val="0"/>
              </a:spcBef>
              <a:buSzPts val="4800"/>
              <a:buNone/>
              <a:defRPr sz="4800"/>
            </a:lvl8pPr>
            <a:lvl9pPr lvl="8" algn="ctr">
              <a:spcBef>
                <a:spcPts val="0"/>
              </a:spcBef>
              <a:buSzPts val="4800"/>
              <a:buNone/>
              <a:defRPr sz="4800"/>
            </a:lvl9pPr>
          </a:lstStyle>
          <a:p>
            <a:endParaRPr/>
          </a:p>
        </p:txBody>
      </p:sp>
      <p:sp>
        <p:nvSpPr>
          <p:cNvPr id="15" name="Shape 15"/>
          <p:cNvSpPr txBox="1">
            <a:spLocks noGrp="1"/>
          </p:cNvSpPr>
          <p:nvPr>
            <p:ph type="subTitle" idx="1"/>
          </p:nvPr>
        </p:nvSpPr>
        <p:spPr>
          <a:xfrm>
            <a:off x="671250" y="3174876"/>
            <a:ext cx="78015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43" name="Shape 43"/>
          <p:cNvSpPr txBox="1">
            <a:spLocks noGrp="1"/>
          </p:cNvSpPr>
          <p:nvPr>
            <p:ph type="subTitle" idx="1"/>
          </p:nvPr>
        </p:nvSpPr>
        <p:spPr>
          <a:xfrm>
            <a:off x="265500" y="28452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3000"/>
              <a:buFont typeface="Oswald"/>
              <a:buNone/>
              <a:defRPr sz="3000">
                <a:solidFill>
                  <a:schemeClr val="dk1"/>
                </a:solidFill>
                <a:latin typeface="Oswald"/>
                <a:ea typeface="Oswald"/>
                <a:cs typeface="Oswald"/>
                <a:sym typeface="Oswald"/>
              </a:defRPr>
            </a:lvl1pPr>
            <a:lvl2pPr lvl="1">
              <a:spcBef>
                <a:spcPts val="0"/>
              </a:spcBef>
              <a:buClr>
                <a:schemeClr val="dk1"/>
              </a:buClr>
              <a:buSzPts val="3000"/>
              <a:buFont typeface="Oswald"/>
              <a:buNone/>
              <a:defRPr sz="3000">
                <a:solidFill>
                  <a:schemeClr val="dk1"/>
                </a:solidFill>
                <a:latin typeface="Oswald"/>
                <a:ea typeface="Oswald"/>
                <a:cs typeface="Oswald"/>
                <a:sym typeface="Oswald"/>
              </a:defRPr>
            </a:lvl2pPr>
            <a:lvl3pPr lvl="2">
              <a:spcBef>
                <a:spcPts val="0"/>
              </a:spcBef>
              <a:buClr>
                <a:schemeClr val="dk1"/>
              </a:buClr>
              <a:buSzPts val="3000"/>
              <a:buFont typeface="Oswald"/>
              <a:buNone/>
              <a:defRPr sz="3000">
                <a:solidFill>
                  <a:schemeClr val="dk1"/>
                </a:solidFill>
                <a:latin typeface="Oswald"/>
                <a:ea typeface="Oswald"/>
                <a:cs typeface="Oswald"/>
                <a:sym typeface="Oswald"/>
              </a:defRPr>
            </a:lvl3pPr>
            <a:lvl4pPr lvl="3">
              <a:spcBef>
                <a:spcPts val="0"/>
              </a:spcBef>
              <a:buClr>
                <a:schemeClr val="dk1"/>
              </a:buClr>
              <a:buSzPts val="3000"/>
              <a:buFont typeface="Oswald"/>
              <a:buNone/>
              <a:defRPr sz="3000">
                <a:solidFill>
                  <a:schemeClr val="dk1"/>
                </a:solidFill>
                <a:latin typeface="Oswald"/>
                <a:ea typeface="Oswald"/>
                <a:cs typeface="Oswald"/>
                <a:sym typeface="Oswald"/>
              </a:defRPr>
            </a:lvl4pPr>
            <a:lvl5pPr lvl="4">
              <a:spcBef>
                <a:spcPts val="0"/>
              </a:spcBef>
              <a:buClr>
                <a:schemeClr val="dk1"/>
              </a:buClr>
              <a:buSzPts val="3000"/>
              <a:buFont typeface="Oswald"/>
              <a:buNone/>
              <a:defRPr sz="3000">
                <a:solidFill>
                  <a:schemeClr val="dk1"/>
                </a:solidFill>
                <a:latin typeface="Oswald"/>
                <a:ea typeface="Oswald"/>
                <a:cs typeface="Oswald"/>
                <a:sym typeface="Oswald"/>
              </a:defRPr>
            </a:lvl5pPr>
            <a:lvl6pPr lvl="5">
              <a:spcBef>
                <a:spcPts val="0"/>
              </a:spcBef>
              <a:buClr>
                <a:schemeClr val="dk1"/>
              </a:buClr>
              <a:buSzPts val="3000"/>
              <a:buFont typeface="Oswald"/>
              <a:buNone/>
              <a:defRPr sz="3000">
                <a:solidFill>
                  <a:schemeClr val="dk1"/>
                </a:solidFill>
                <a:latin typeface="Oswald"/>
                <a:ea typeface="Oswald"/>
                <a:cs typeface="Oswald"/>
                <a:sym typeface="Oswald"/>
              </a:defRPr>
            </a:lvl6pPr>
            <a:lvl7pPr lvl="6">
              <a:spcBef>
                <a:spcPts val="0"/>
              </a:spcBef>
              <a:buClr>
                <a:schemeClr val="dk1"/>
              </a:buClr>
              <a:buSzPts val="3000"/>
              <a:buFont typeface="Oswald"/>
              <a:buNone/>
              <a:defRPr sz="3000">
                <a:solidFill>
                  <a:schemeClr val="dk1"/>
                </a:solidFill>
                <a:latin typeface="Oswald"/>
                <a:ea typeface="Oswald"/>
                <a:cs typeface="Oswald"/>
                <a:sym typeface="Oswald"/>
              </a:defRPr>
            </a:lvl7pPr>
            <a:lvl8pPr lvl="7">
              <a:spcBef>
                <a:spcPts val="0"/>
              </a:spcBef>
              <a:buClr>
                <a:schemeClr val="dk1"/>
              </a:buClr>
              <a:buSzPts val="3000"/>
              <a:buFont typeface="Oswald"/>
              <a:buNone/>
              <a:defRPr sz="3000">
                <a:solidFill>
                  <a:schemeClr val="dk1"/>
                </a:solidFill>
                <a:latin typeface="Oswald"/>
                <a:ea typeface="Oswald"/>
                <a:cs typeface="Oswald"/>
                <a:sym typeface="Oswald"/>
              </a:defRPr>
            </a:lvl8pPr>
            <a:lvl9pPr lvl="8">
              <a:spcBef>
                <a:spcPts val="0"/>
              </a:spcBef>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3"/>
              </a:buClr>
              <a:buSzPts val="18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76250" y="289050"/>
            <a:ext cx="8791500" cy="1763100"/>
          </a:xfrm>
          <a:prstGeom prst="rect">
            <a:avLst/>
          </a:prstGeom>
        </p:spPr>
        <p:txBody>
          <a:bodyPr wrap="square" lIns="91425" tIns="91425" rIns="91425" bIns="91425" anchor="b" anchorCtr="0">
            <a:noAutofit/>
          </a:bodyPr>
          <a:lstStyle/>
          <a:p>
            <a:pPr marL="0" lvl="0" indent="0">
              <a:spcBef>
                <a:spcPts val="0"/>
              </a:spcBef>
              <a:buNone/>
            </a:pPr>
            <a:r>
              <a:rPr lang="en"/>
              <a:t>VR Simulation in Vulkan</a:t>
            </a:r>
          </a:p>
          <a:p>
            <a:pPr marL="0" lvl="0" indent="0" rtl="0">
              <a:spcBef>
                <a:spcPts val="0"/>
              </a:spcBef>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(Compare)</a:t>
            </a:r>
          </a:p>
        </p:txBody>
      </p:sp>
      <p:sp>
        <p:nvSpPr>
          <p:cNvPr id="114" name="Shape 114"/>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a:t>End goal for VR: 16k per eye, 240fps (need greater than 1 petaflop, current needs are 8 teraflops)</a:t>
            </a:r>
          </a:p>
          <a:p>
            <a:pPr marL="457200" lvl="0" indent="-330200" rtl="0">
              <a:spcBef>
                <a:spcPts val="0"/>
              </a:spcBef>
              <a:spcAft>
                <a:spcPts val="0"/>
              </a:spcAft>
              <a:buSzPts val="1600"/>
              <a:buChar char="●"/>
            </a:pPr>
            <a:r>
              <a:rPr lang="en" sz="1600"/>
              <a:t>The more you can shave off the constant post-processing overhead the better, so stick with precompute method.</a:t>
            </a:r>
          </a:p>
          <a:p>
            <a:pPr marL="457200" lvl="0" indent="-330200" rtl="0">
              <a:spcBef>
                <a:spcPts val="0"/>
              </a:spcBef>
              <a:buSzPts val="1600"/>
              <a:buChar char="●"/>
            </a:pPr>
            <a:r>
              <a:rPr lang="en" sz="1600"/>
              <a:t>Cost of a passthrough postprocess on 960m: 0.25ms, these can add up and eat away an already tiny margin (11.1ms: 10ms for rendering, give 1ms to OS for better stability/predictability)</a:t>
            </a:r>
          </a:p>
          <a:p>
            <a:pPr marL="457200" lvl="0" indent="0" rtl="0">
              <a:spcBef>
                <a:spcPts val="0"/>
              </a:spcBef>
              <a:buNone/>
            </a:pPr>
            <a:endParaRPr sz="1600"/>
          </a:p>
          <a:p>
            <a:pPr marL="0" lvl="0" indent="0" rtl="0">
              <a:spcBef>
                <a:spcPts val="0"/>
              </a:spcBef>
              <a:buNone/>
            </a:pPr>
            <a:endParaRPr sz="1600"/>
          </a:p>
        </p:txBody>
      </p:sp>
      <p:pic>
        <p:nvPicPr>
          <p:cNvPr id="115" name="Shape 115"/>
          <p:cNvPicPr preferRelativeResize="0"/>
          <p:nvPr/>
        </p:nvPicPr>
        <p:blipFill>
          <a:blip r:embed="rId3">
            <a:alphaModFix/>
          </a:blip>
          <a:stretch>
            <a:fillRect/>
          </a:stretch>
        </p:blipFill>
        <p:spPr>
          <a:xfrm>
            <a:off x="4129193" y="1013925"/>
            <a:ext cx="4862407" cy="28837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a:spcBef>
                <a:spcPts val="0"/>
              </a:spcBef>
              <a:buNone/>
            </a:pPr>
            <a:r>
              <a:rPr lang="en"/>
              <a:t>Shading Reduction Techniques</a:t>
            </a:r>
          </a:p>
        </p:txBody>
      </p:sp>
      <p:sp>
        <p:nvSpPr>
          <p:cNvPr id="121" name="Shape 121"/>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US" sz="1600" dirty="0"/>
              <a:t>M</a:t>
            </a:r>
            <a:r>
              <a:rPr lang="en" sz="1600" dirty="0"/>
              <a:t>ost of our visual cortex is mapped to a small portion of our visual field. </a:t>
            </a:r>
            <a:r>
              <a:rPr lang="en-US" sz="1600" dirty="0"/>
              <a:t>Don’t need periphery detail.</a:t>
            </a:r>
            <a:r>
              <a:rPr lang="en" sz="1600" dirty="0"/>
              <a:t> </a:t>
            </a:r>
          </a:p>
          <a:p>
            <a:pPr marL="914400" lvl="1" indent="-330200" rtl="0">
              <a:spcBef>
                <a:spcPts val="0"/>
              </a:spcBef>
              <a:spcAft>
                <a:spcPts val="0"/>
              </a:spcAft>
              <a:buSzPts val="1600"/>
              <a:buChar char="○"/>
            </a:pPr>
            <a:r>
              <a:rPr lang="en" sz="1600" dirty="0"/>
              <a:t>Uncomfortable to view at extreme angles(rather adjust head). Render the comfortable range at full res.</a:t>
            </a:r>
          </a:p>
          <a:p>
            <a:pPr marL="914400" lvl="1" indent="-330200" rtl="0">
              <a:spcBef>
                <a:spcPts val="0"/>
              </a:spcBef>
              <a:buSzPts val="1600"/>
              <a:buChar char="○"/>
            </a:pPr>
            <a:r>
              <a:rPr lang="en" sz="1600" dirty="0"/>
              <a:t>5 degrees of our field of view is all that is in focus at any one time (Microsoft Foveated Rendering)</a:t>
            </a:r>
          </a:p>
          <a:p>
            <a:pPr marL="457200" lvl="0" indent="0" rtl="0">
              <a:spcBef>
                <a:spcPts val="0"/>
              </a:spcBef>
              <a:buNone/>
            </a:pPr>
            <a:endParaRPr sz="1600" dirty="0"/>
          </a:p>
          <a:p>
            <a:pPr marL="0" lvl="0" indent="0" rtl="0">
              <a:spcBef>
                <a:spcPts val="0"/>
              </a:spcBef>
              <a:buNone/>
            </a:pPr>
            <a:endParaRPr sz="1600" dirty="0"/>
          </a:p>
        </p:txBody>
      </p:sp>
      <p:pic>
        <p:nvPicPr>
          <p:cNvPr id="1026" name="Picture 2" descr="https://upload.wikimedia.org/wikipedia/commons/f/f5/Retinotopic_organization.png">
            <a:extLst>
              <a:ext uri="{FF2B5EF4-FFF2-40B4-BE49-F238E27FC236}">
                <a16:creationId xmlns:a16="http://schemas.microsoft.com/office/drawing/2014/main" id="{89466E07-AE2E-4C3F-8330-D56DB2641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224" y="989500"/>
            <a:ext cx="4000976" cy="382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557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a:spcBef>
                <a:spcPts val="0"/>
              </a:spcBef>
              <a:buNone/>
            </a:pPr>
            <a:r>
              <a:rPr lang="en"/>
              <a:t>Shading Reduction Techniques</a:t>
            </a:r>
          </a:p>
        </p:txBody>
      </p:sp>
      <p:sp>
        <p:nvSpPr>
          <p:cNvPr id="121" name="Shape 121"/>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endParaRPr lang="en" sz="1200" dirty="0"/>
          </a:p>
          <a:p>
            <a:pPr marL="914400" lvl="1" indent="-330200" rtl="0">
              <a:spcBef>
                <a:spcPts val="0"/>
              </a:spcBef>
              <a:spcAft>
                <a:spcPts val="0"/>
              </a:spcAft>
              <a:buSzPts val="1600"/>
              <a:buChar char="○"/>
            </a:pPr>
            <a:r>
              <a:rPr lang="en" sz="1600" dirty="0"/>
              <a:t>Render half the the pixel quads in the periphery</a:t>
            </a:r>
          </a:p>
          <a:p>
            <a:pPr marL="914400" lvl="1" indent="-330200" rtl="0">
              <a:spcBef>
                <a:spcPts val="0"/>
              </a:spcBef>
              <a:spcAft>
                <a:spcPts val="0"/>
              </a:spcAft>
              <a:buSzPts val="1600"/>
              <a:buChar char="○"/>
            </a:pPr>
            <a:r>
              <a:rPr lang="en" sz="1600" dirty="0"/>
              <a:t>Over-rendering(bar</a:t>
            </a:r>
            <a:r>
              <a:rPr lang="en-US" sz="1600" dirty="0"/>
              <a:t>r</a:t>
            </a:r>
            <a:r>
              <a:rPr lang="en" sz="1600" dirty="0"/>
              <a:t>el dist </a:t>
            </a:r>
            <a:r>
              <a:rPr lang="en-US" sz="1600" dirty="0"/>
              <a:t>shrink-wraps periphery</a:t>
            </a:r>
            <a:r>
              <a:rPr lang="en" sz="1600" dirty="0"/>
              <a:t>) </a:t>
            </a:r>
          </a:p>
          <a:p>
            <a:pPr marL="914400" lvl="1" indent="-330200" rtl="0">
              <a:spcBef>
                <a:spcPts val="0"/>
              </a:spcBef>
              <a:spcAft>
                <a:spcPts val="0"/>
              </a:spcAft>
              <a:buSzPts val="1600"/>
              <a:buChar char="○"/>
            </a:pPr>
            <a:r>
              <a:rPr lang="en" sz="1600" dirty="0"/>
              <a:t>Render the comfortable</a:t>
            </a:r>
            <a:r>
              <a:rPr lang="en-US" sz="1600" dirty="0"/>
              <a:t> view</a:t>
            </a:r>
            <a:r>
              <a:rPr lang="en" sz="1600" dirty="0"/>
              <a:t> range at full res.</a:t>
            </a:r>
          </a:p>
          <a:p>
            <a:pPr marL="914400" lvl="1" indent="-330200" rtl="0">
              <a:spcBef>
                <a:spcPts val="0"/>
              </a:spcBef>
              <a:spcAft>
                <a:spcPts val="0"/>
              </a:spcAft>
              <a:buSzPts val="1600"/>
              <a:buChar char="○"/>
            </a:pPr>
            <a:r>
              <a:rPr lang="en" sz="1600" dirty="0"/>
              <a:t>(</a:t>
            </a:r>
            <a:r>
              <a:rPr lang="en-US" sz="1600" dirty="0"/>
              <a:t>Black</a:t>
            </a:r>
            <a:r>
              <a:rPr lang="en" sz="1600" dirty="0"/>
              <a:t>) Don’t render </a:t>
            </a:r>
            <a:r>
              <a:rPr lang="en-US" sz="1600" dirty="0"/>
              <a:t>portion of the screen that does not get picked up by refracted view direction</a:t>
            </a:r>
          </a:p>
          <a:p>
            <a:pPr marL="914400" lvl="1" indent="-330200" rtl="0">
              <a:spcBef>
                <a:spcPts val="0"/>
              </a:spcBef>
              <a:spcAft>
                <a:spcPts val="0"/>
              </a:spcAft>
              <a:buSzPts val="1600"/>
              <a:buChar char="○"/>
            </a:pPr>
            <a:r>
              <a:rPr lang="en-US" sz="1600" dirty="0"/>
              <a:t>(Checker) skip 2x2 pixel quads in checker pattern and reconstruct in post process</a:t>
            </a:r>
            <a:endParaRPr sz="1600" dirty="0"/>
          </a:p>
          <a:p>
            <a:pPr marL="0" lvl="0" indent="0" rtl="0">
              <a:spcBef>
                <a:spcPts val="0"/>
              </a:spcBef>
              <a:buNone/>
            </a:pPr>
            <a:endParaRPr sz="1600" dirty="0"/>
          </a:p>
        </p:txBody>
      </p:sp>
      <p:pic>
        <p:nvPicPr>
          <p:cNvPr id="122" name="Shape 122"/>
          <p:cNvPicPr preferRelativeResize="0"/>
          <p:nvPr/>
        </p:nvPicPr>
        <p:blipFill>
          <a:blip r:embed="rId3">
            <a:alphaModFix/>
          </a:blip>
          <a:stretch>
            <a:fillRect/>
          </a:stretch>
        </p:blipFill>
        <p:spPr>
          <a:xfrm>
            <a:off x="4367259" y="842685"/>
            <a:ext cx="4677608" cy="2612806"/>
          </a:xfrm>
          <a:prstGeom prst="rect">
            <a:avLst/>
          </a:prstGeom>
          <a:noFill/>
          <a:ln>
            <a:noFill/>
          </a:ln>
        </p:spPr>
      </p:pic>
      <p:pic>
        <p:nvPicPr>
          <p:cNvPr id="3" name="Picture 2">
            <a:extLst>
              <a:ext uri="{FF2B5EF4-FFF2-40B4-BE49-F238E27FC236}">
                <a16:creationId xmlns:a16="http://schemas.microsoft.com/office/drawing/2014/main" id="{968B801B-9F1C-48F4-910A-29881FE02AD7}"/>
              </a:ext>
            </a:extLst>
          </p:cNvPr>
          <p:cNvPicPr>
            <a:picLocks noChangeAspect="1"/>
          </p:cNvPicPr>
          <p:nvPr/>
        </p:nvPicPr>
        <p:blipFill>
          <a:blip r:embed="rId4"/>
          <a:stretch>
            <a:fillRect/>
          </a:stretch>
        </p:blipFill>
        <p:spPr>
          <a:xfrm>
            <a:off x="4982409" y="3455491"/>
            <a:ext cx="2547193" cy="159398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28" name="Shape 128"/>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 sz="1600" dirty="0"/>
              <a:t>In vulkan, we can upload a pre-made mask into the stencil component of the depth stencil </a:t>
            </a:r>
            <a:r>
              <a:rPr lang="en-US" sz="1600" dirty="0"/>
              <a:t>render target attachment.</a:t>
            </a:r>
            <a:endParaRPr lang="en" sz="1600" dirty="0"/>
          </a:p>
          <a:p>
            <a:pPr marL="914400" lvl="1" indent="-330200" rtl="0">
              <a:spcBef>
                <a:spcPts val="0"/>
              </a:spcBef>
              <a:buSzPts val="1600"/>
              <a:buChar char="○"/>
            </a:pPr>
            <a:r>
              <a:rPr lang="en" sz="1600" dirty="0"/>
              <a:t>White: frag shader executed.</a:t>
            </a:r>
          </a:p>
          <a:p>
            <a:pPr marL="914400" lvl="1" indent="-330200" rtl="0">
              <a:spcBef>
                <a:spcPts val="0"/>
              </a:spcBef>
              <a:buSzPts val="1600"/>
              <a:buChar char="○"/>
            </a:pPr>
            <a:r>
              <a:rPr lang="en" sz="1600" dirty="0"/>
              <a:t>Black: frag shader not execu</a:t>
            </a:r>
            <a:r>
              <a:rPr lang="en-US" sz="1600" dirty="0"/>
              <a:t>t</a:t>
            </a:r>
            <a:r>
              <a:rPr lang="en" sz="1600" dirty="0"/>
              <a:t>ed</a:t>
            </a:r>
          </a:p>
          <a:p>
            <a:pPr marL="457200" lvl="0" indent="0" rtl="0">
              <a:spcBef>
                <a:spcPts val="0"/>
              </a:spcBef>
              <a:buNone/>
            </a:pPr>
            <a:endParaRPr sz="1600" dirty="0"/>
          </a:p>
          <a:p>
            <a:pPr marL="0" lvl="0" indent="0" rtl="0">
              <a:spcBef>
                <a:spcPts val="0"/>
              </a:spcBef>
              <a:buNone/>
            </a:pPr>
            <a:endParaRPr sz="1600" dirty="0"/>
          </a:p>
        </p:txBody>
      </p:sp>
      <p:pic>
        <p:nvPicPr>
          <p:cNvPr id="3" name="Picture 2">
            <a:extLst>
              <a:ext uri="{FF2B5EF4-FFF2-40B4-BE49-F238E27FC236}">
                <a16:creationId xmlns:a16="http://schemas.microsoft.com/office/drawing/2014/main" id="{56A8E408-346F-4F85-9C01-AA1C9A9CF0B9}"/>
              </a:ext>
            </a:extLst>
          </p:cNvPr>
          <p:cNvPicPr>
            <a:picLocks noChangeAspect="1"/>
          </p:cNvPicPr>
          <p:nvPr/>
        </p:nvPicPr>
        <p:blipFill>
          <a:blip r:embed="rId3"/>
          <a:stretch>
            <a:fillRect/>
          </a:stretch>
        </p:blipFill>
        <p:spPr>
          <a:xfrm>
            <a:off x="4508099" y="906975"/>
            <a:ext cx="4283476" cy="2677173"/>
          </a:xfrm>
          <a:prstGeom prst="rect">
            <a:avLst/>
          </a:prstGeom>
        </p:spPr>
      </p:pic>
      <p:pic>
        <p:nvPicPr>
          <p:cNvPr id="4" name="Picture 3">
            <a:extLst>
              <a:ext uri="{FF2B5EF4-FFF2-40B4-BE49-F238E27FC236}">
                <a16:creationId xmlns:a16="http://schemas.microsoft.com/office/drawing/2014/main" id="{EC3E4430-126F-4DE5-9028-E6FD19889100}"/>
              </a:ext>
            </a:extLst>
          </p:cNvPr>
          <p:cNvPicPr>
            <a:picLocks noChangeAspect="1"/>
          </p:cNvPicPr>
          <p:nvPr/>
        </p:nvPicPr>
        <p:blipFill>
          <a:blip r:embed="rId4"/>
          <a:stretch>
            <a:fillRect/>
          </a:stretch>
        </p:blipFill>
        <p:spPr>
          <a:xfrm>
            <a:off x="5193437" y="3842592"/>
            <a:ext cx="1602004" cy="1007280"/>
          </a:xfrm>
          <a:prstGeom prst="rect">
            <a:avLst/>
          </a:prstGeom>
        </p:spPr>
      </p:pic>
      <p:sp>
        <p:nvSpPr>
          <p:cNvPr id="5" name="Rectangle 4">
            <a:extLst>
              <a:ext uri="{FF2B5EF4-FFF2-40B4-BE49-F238E27FC236}">
                <a16:creationId xmlns:a16="http://schemas.microsoft.com/office/drawing/2014/main" id="{F20E04F2-B655-4308-BB34-E56EF2933806}"/>
              </a:ext>
            </a:extLst>
          </p:cNvPr>
          <p:cNvSpPr/>
          <p:nvPr/>
        </p:nvSpPr>
        <p:spPr>
          <a:xfrm>
            <a:off x="5228948" y="1767975"/>
            <a:ext cx="275207" cy="14960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1EC5627-E429-421C-B502-6B7046EAAAE6}"/>
              </a:ext>
            </a:extLst>
          </p:cNvPr>
          <p:cNvCxnSpPr>
            <a:stCxn id="5" idx="1"/>
          </p:cNvCxnSpPr>
          <p:nvPr/>
        </p:nvCxnSpPr>
        <p:spPr>
          <a:xfrm flipH="1">
            <a:off x="5193437" y="1842776"/>
            <a:ext cx="35511" cy="1999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1B59BF-F448-45B4-975A-2FE5C125206E}"/>
              </a:ext>
            </a:extLst>
          </p:cNvPr>
          <p:cNvCxnSpPr>
            <a:stCxn id="5" idx="3"/>
          </p:cNvCxnSpPr>
          <p:nvPr/>
        </p:nvCxnSpPr>
        <p:spPr>
          <a:xfrm>
            <a:off x="5504155" y="1842776"/>
            <a:ext cx="1291286" cy="19998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34" name="Shape 134"/>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 sz="1600" dirty="0"/>
              <a:t>Similar to the goals for foveated rendering: don’t waste time shading the periphery.</a:t>
            </a:r>
          </a:p>
          <a:p>
            <a:pPr marL="914400" lvl="1" indent="-330200" rtl="0">
              <a:spcBef>
                <a:spcPts val="0"/>
              </a:spcBef>
              <a:spcAft>
                <a:spcPts val="0"/>
              </a:spcAft>
              <a:buSzPts val="1600"/>
              <a:buChar char="○"/>
            </a:pPr>
            <a:r>
              <a:rPr lang="en-US" sz="1600" dirty="0"/>
              <a:t>Use bilinear sampling to reconstruct</a:t>
            </a:r>
            <a:endParaRPr lang="en" sz="1600" dirty="0"/>
          </a:p>
          <a:p>
            <a:pPr marL="914400" lvl="1" indent="-330200" rtl="0">
              <a:spcBef>
                <a:spcPts val="0"/>
              </a:spcBef>
              <a:buSzPts val="1600"/>
              <a:buChar char="○"/>
            </a:pPr>
            <a:r>
              <a:rPr lang="en" sz="1600" dirty="0"/>
              <a:t>Radial density draws once for each eye using premade stencil to skip pixel quads, then post process fills the holes.</a:t>
            </a:r>
          </a:p>
          <a:p>
            <a:pPr marL="457200" lvl="0" indent="0" rtl="0">
              <a:spcBef>
                <a:spcPts val="0"/>
              </a:spcBef>
              <a:buNone/>
            </a:pPr>
            <a:endParaRPr sz="1600" dirty="0"/>
          </a:p>
          <a:p>
            <a:pPr marL="0" lvl="0" indent="0" rtl="0">
              <a:spcBef>
                <a:spcPts val="0"/>
              </a:spcBef>
              <a:buNone/>
            </a:pPr>
            <a:endParaRPr sz="1600" dirty="0"/>
          </a:p>
        </p:txBody>
      </p:sp>
      <p:pic>
        <p:nvPicPr>
          <p:cNvPr id="3" name="Picture 2">
            <a:extLst>
              <a:ext uri="{FF2B5EF4-FFF2-40B4-BE49-F238E27FC236}">
                <a16:creationId xmlns:a16="http://schemas.microsoft.com/office/drawing/2014/main" id="{9614F3B1-102F-44F9-B8DD-20A7FFA1DB37}"/>
              </a:ext>
            </a:extLst>
          </p:cNvPr>
          <p:cNvPicPr>
            <a:picLocks noChangeAspect="1"/>
          </p:cNvPicPr>
          <p:nvPr/>
        </p:nvPicPr>
        <p:blipFill>
          <a:blip r:embed="rId3"/>
          <a:stretch>
            <a:fillRect/>
          </a:stretch>
        </p:blipFill>
        <p:spPr>
          <a:xfrm>
            <a:off x="6456129" y="211025"/>
            <a:ext cx="1965892" cy="1230030"/>
          </a:xfrm>
          <a:prstGeom prst="rect">
            <a:avLst/>
          </a:prstGeom>
        </p:spPr>
      </p:pic>
      <p:pic>
        <p:nvPicPr>
          <p:cNvPr id="7" name="Picture 6">
            <a:extLst>
              <a:ext uri="{FF2B5EF4-FFF2-40B4-BE49-F238E27FC236}">
                <a16:creationId xmlns:a16="http://schemas.microsoft.com/office/drawing/2014/main" id="{87C498D4-3AA7-4C66-A97A-5DF14DFE379B}"/>
              </a:ext>
            </a:extLst>
          </p:cNvPr>
          <p:cNvPicPr>
            <a:picLocks noChangeAspect="1"/>
          </p:cNvPicPr>
          <p:nvPr/>
        </p:nvPicPr>
        <p:blipFill>
          <a:blip r:embed="rId4"/>
          <a:stretch>
            <a:fillRect/>
          </a:stretch>
        </p:blipFill>
        <p:spPr>
          <a:xfrm>
            <a:off x="6453360" y="3702445"/>
            <a:ext cx="1968661" cy="1230030"/>
          </a:xfrm>
          <a:prstGeom prst="rect">
            <a:avLst/>
          </a:prstGeom>
        </p:spPr>
      </p:pic>
      <p:pic>
        <p:nvPicPr>
          <p:cNvPr id="12" name="Picture 11">
            <a:extLst>
              <a:ext uri="{FF2B5EF4-FFF2-40B4-BE49-F238E27FC236}">
                <a16:creationId xmlns:a16="http://schemas.microsoft.com/office/drawing/2014/main" id="{954DA2C8-1B95-49F6-8BD5-EF69A5349CBF}"/>
              </a:ext>
            </a:extLst>
          </p:cNvPr>
          <p:cNvPicPr>
            <a:picLocks noChangeAspect="1"/>
          </p:cNvPicPr>
          <p:nvPr/>
        </p:nvPicPr>
        <p:blipFill>
          <a:blip r:embed="rId5"/>
          <a:stretch>
            <a:fillRect/>
          </a:stretch>
        </p:blipFill>
        <p:spPr>
          <a:xfrm>
            <a:off x="4429957" y="1444367"/>
            <a:ext cx="4483225" cy="22580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34" name="Shape 134"/>
          <p:cNvSpPr txBox="1">
            <a:spLocks noGrp="1"/>
          </p:cNvSpPr>
          <p:nvPr>
            <p:ph type="body" idx="4294967295"/>
          </p:nvPr>
        </p:nvSpPr>
        <p:spPr>
          <a:xfrm>
            <a:off x="507292" y="906975"/>
            <a:ext cx="4579611"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US" sz="1600" dirty="0"/>
              <a:t>The more expensive your shading is, the more effective/valuable this becomes. </a:t>
            </a:r>
            <a:endParaRPr lang="en" sz="1600" dirty="0"/>
          </a:p>
          <a:p>
            <a:pPr marL="914400" lvl="1" indent="-330200" rtl="0">
              <a:spcBef>
                <a:spcPts val="0"/>
              </a:spcBef>
              <a:spcAft>
                <a:spcPts val="0"/>
              </a:spcAft>
              <a:buSzPts val="1600"/>
              <a:buChar char="○"/>
            </a:pPr>
            <a:r>
              <a:rPr lang="en-US" sz="1600" dirty="0"/>
              <a:t>Rival: </a:t>
            </a:r>
            <a:r>
              <a:rPr lang="en" sz="1600" dirty="0"/>
              <a:t>Fixed foveated: must draw </a:t>
            </a:r>
            <a:r>
              <a:rPr lang="en-US" sz="1600" dirty="0"/>
              <a:t>more than 2</a:t>
            </a:r>
            <a:r>
              <a:rPr lang="en" sz="1600" dirty="0"/>
              <a:t> times: each eye for every res target. (</a:t>
            </a:r>
            <a:r>
              <a:rPr lang="en-US" sz="1600" dirty="0"/>
              <a:t>Vendor extensions and modern hardware (900+) remove this need.)</a:t>
            </a:r>
          </a:p>
          <a:p>
            <a:pPr marL="914400" lvl="1" indent="-330200" rtl="0">
              <a:spcBef>
                <a:spcPts val="0"/>
              </a:spcBef>
              <a:spcAft>
                <a:spcPts val="0"/>
              </a:spcAft>
              <a:buSzPts val="1600"/>
              <a:buChar char="○"/>
            </a:pPr>
            <a:r>
              <a:rPr lang="en-US" sz="1600" dirty="0"/>
              <a:t>Other stages of rendering must cater to the multi res style of fix foveated: deferred, </a:t>
            </a:r>
            <a:r>
              <a:rPr lang="en-US" sz="1600" dirty="0" err="1"/>
              <a:t>ssao</a:t>
            </a:r>
            <a:r>
              <a:rPr lang="en-US" sz="1600" dirty="0"/>
              <a:t>, post process, etc. Yuck.</a:t>
            </a:r>
            <a:endParaRPr lang="en" sz="1600" dirty="0"/>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02CE6772-5852-4123-A3AB-AA85DEEE7F67}"/>
              </a:ext>
            </a:extLst>
          </p:cNvPr>
          <p:cNvPicPr>
            <a:picLocks noChangeAspect="1"/>
          </p:cNvPicPr>
          <p:nvPr/>
        </p:nvPicPr>
        <p:blipFill>
          <a:blip r:embed="rId3"/>
          <a:stretch>
            <a:fillRect/>
          </a:stretch>
        </p:blipFill>
        <p:spPr>
          <a:xfrm>
            <a:off x="5086904" y="1285875"/>
            <a:ext cx="3859133" cy="2571750"/>
          </a:xfrm>
          <a:prstGeom prst="rect">
            <a:avLst/>
          </a:prstGeom>
        </p:spPr>
      </p:pic>
      <p:sp>
        <p:nvSpPr>
          <p:cNvPr id="5" name="TextBox 4">
            <a:extLst>
              <a:ext uri="{FF2B5EF4-FFF2-40B4-BE49-F238E27FC236}">
                <a16:creationId xmlns:a16="http://schemas.microsoft.com/office/drawing/2014/main" id="{69C936CA-67DE-4268-921A-FDE59AD325D0}"/>
              </a:ext>
            </a:extLst>
          </p:cNvPr>
          <p:cNvSpPr txBox="1"/>
          <p:nvPr/>
        </p:nvSpPr>
        <p:spPr>
          <a:xfrm>
            <a:off x="5958327" y="3907516"/>
            <a:ext cx="2116285" cy="307777"/>
          </a:xfrm>
          <a:prstGeom prst="rect">
            <a:avLst/>
          </a:prstGeom>
          <a:noFill/>
        </p:spPr>
        <p:txBody>
          <a:bodyPr wrap="none" rtlCol="0">
            <a:spAutoFit/>
          </a:bodyPr>
          <a:lstStyle/>
          <a:p>
            <a:r>
              <a:rPr lang="en-US" dirty="0"/>
              <a:t>Sony’s masking scheme</a:t>
            </a:r>
          </a:p>
        </p:txBody>
      </p:sp>
    </p:spTree>
    <p:extLst>
      <p:ext uri="{BB962C8B-B14F-4D97-AF65-F5344CB8AC3E}">
        <p14:creationId xmlns:p14="http://schemas.microsoft.com/office/powerpoint/2010/main" val="3110596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US" dirty="0"/>
              <a:t>Radial Density Masking: </a:t>
            </a:r>
            <a:br>
              <a:rPr lang="en-US" dirty="0"/>
            </a:br>
            <a:r>
              <a:rPr lang="en-US" dirty="0"/>
              <a:t>Optimization Ideas</a:t>
            </a:r>
            <a:endParaRPr lang="en" dirty="0"/>
          </a:p>
        </p:txBody>
      </p:sp>
      <p:sp>
        <p:nvSpPr>
          <p:cNvPr id="134" name="Shape 134"/>
          <p:cNvSpPr txBox="1">
            <a:spLocks noGrp="1"/>
          </p:cNvSpPr>
          <p:nvPr>
            <p:ph type="body" idx="4294967295"/>
          </p:nvPr>
        </p:nvSpPr>
        <p:spPr>
          <a:xfrm>
            <a:off x="77928" y="1210853"/>
            <a:ext cx="4579611"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t>
            </a:r>
            <a:r>
              <a:rPr lang="en-US" sz="1600" b="1" dirty="0"/>
              <a:t>DM – lends itself to cone-sphere frustum culling.</a:t>
            </a:r>
          </a:p>
          <a:p>
            <a:pPr marL="457200" lvl="0" indent="-330200" rtl="0">
              <a:spcBef>
                <a:spcPts val="0"/>
              </a:spcBef>
              <a:spcAft>
                <a:spcPts val="0"/>
              </a:spcAft>
              <a:buSzPts val="1600"/>
              <a:buChar char="●"/>
            </a:pPr>
            <a:r>
              <a:rPr lang="en-US" sz="1600" b="1" dirty="0"/>
              <a:t>Use multiple cones for </a:t>
            </a:r>
            <a:r>
              <a:rPr lang="en-US" sz="1600" b="1" dirty="0" err="1"/>
              <a:t>geom</a:t>
            </a:r>
            <a:r>
              <a:rPr lang="en-US" sz="1600" b="1" dirty="0"/>
              <a:t> LOD/force mipmap level</a:t>
            </a:r>
          </a:p>
          <a:p>
            <a:pPr marL="457200" lvl="0" indent="-330200" rtl="0">
              <a:spcBef>
                <a:spcPts val="0"/>
              </a:spcBef>
              <a:spcAft>
                <a:spcPts val="0"/>
              </a:spcAft>
              <a:buSzPts val="1600"/>
              <a:buChar char="●"/>
            </a:pPr>
            <a:r>
              <a:rPr lang="en-US" sz="1600" b="1" dirty="0"/>
              <a:t>Could </a:t>
            </a:r>
            <a:r>
              <a:rPr lang="en-US" sz="1600" b="1" dirty="0" err="1"/>
              <a:t>precalculate</a:t>
            </a:r>
            <a:r>
              <a:rPr lang="en-US" sz="1600" b="1" dirty="0"/>
              <a:t> a stencil mask that tags all the places from which barrel distortion will sample. Need wider screens and curvier optics  to spread the barrel sampling far enough apart. Avoid image reconstruction step, barrel will sample from pixel quads dictated by </a:t>
            </a:r>
            <a:r>
              <a:rPr lang="en-US" sz="1600" b="1" dirty="0" err="1"/>
              <a:t>precalc</a:t>
            </a:r>
            <a:r>
              <a:rPr lang="en-US" sz="1600" b="1" dirty="0"/>
              <a:t> mask.</a:t>
            </a:r>
          </a:p>
          <a:p>
            <a:pPr marL="457200" lvl="0" indent="-330200" rtl="0">
              <a:spcBef>
                <a:spcPts val="0"/>
              </a:spcBef>
              <a:spcAft>
                <a:spcPts val="0"/>
              </a:spcAft>
              <a:buSzPts val="1600"/>
              <a:buChar char="●"/>
            </a:pPr>
            <a:r>
              <a:rPr lang="en-US" sz="1600" b="1" dirty="0"/>
              <a:t>Current </a:t>
            </a:r>
            <a:r>
              <a:rPr lang="en-US" sz="1600" b="1" dirty="0" err="1"/>
              <a:t>hmds</a:t>
            </a:r>
            <a:r>
              <a:rPr lang="en-US" sz="1600" b="1" dirty="0"/>
              <a:t> are 110 </a:t>
            </a:r>
            <a:r>
              <a:rPr lang="en-US" sz="1600" b="1" dirty="0" err="1"/>
              <a:t>fov</a:t>
            </a:r>
            <a:r>
              <a:rPr lang="en-US" sz="1600" b="1" dirty="0"/>
              <a:t>, human vision is 210, still have room.</a:t>
            </a:r>
            <a:endParaRPr sz="1600" dirty="0"/>
          </a:p>
          <a:p>
            <a:pPr marL="0" lvl="0" indent="0" rtl="0">
              <a:spcBef>
                <a:spcPts val="0"/>
              </a:spcBef>
              <a:buNone/>
            </a:pPr>
            <a:endParaRPr sz="1600" dirty="0"/>
          </a:p>
        </p:txBody>
      </p:sp>
      <p:pic>
        <p:nvPicPr>
          <p:cNvPr id="3" name="Picture 2">
            <a:extLst>
              <a:ext uri="{FF2B5EF4-FFF2-40B4-BE49-F238E27FC236}">
                <a16:creationId xmlns:a16="http://schemas.microsoft.com/office/drawing/2014/main" id="{94709C6B-9D77-4E20-B90F-511B317A27C4}"/>
              </a:ext>
            </a:extLst>
          </p:cNvPr>
          <p:cNvPicPr>
            <a:picLocks noChangeAspect="1"/>
          </p:cNvPicPr>
          <p:nvPr/>
        </p:nvPicPr>
        <p:blipFill>
          <a:blip r:embed="rId3"/>
          <a:stretch>
            <a:fillRect/>
          </a:stretch>
        </p:blipFill>
        <p:spPr>
          <a:xfrm>
            <a:off x="4966679" y="14890"/>
            <a:ext cx="3875480" cy="2422175"/>
          </a:xfrm>
          <a:prstGeom prst="rect">
            <a:avLst/>
          </a:prstGeom>
        </p:spPr>
      </p:pic>
      <p:pic>
        <p:nvPicPr>
          <p:cNvPr id="2" name="Picture 1">
            <a:extLst>
              <a:ext uri="{FF2B5EF4-FFF2-40B4-BE49-F238E27FC236}">
                <a16:creationId xmlns:a16="http://schemas.microsoft.com/office/drawing/2014/main" id="{3D953326-5779-4E1A-8870-92B370E7427B}"/>
              </a:ext>
            </a:extLst>
          </p:cNvPr>
          <p:cNvPicPr>
            <a:picLocks noChangeAspect="1"/>
          </p:cNvPicPr>
          <p:nvPr/>
        </p:nvPicPr>
        <p:blipFill>
          <a:blip r:embed="rId4"/>
          <a:stretch>
            <a:fillRect/>
          </a:stretch>
        </p:blipFill>
        <p:spPr>
          <a:xfrm>
            <a:off x="4933633" y="2437065"/>
            <a:ext cx="4184620" cy="2706435"/>
          </a:xfrm>
          <a:prstGeom prst="rect">
            <a:avLst/>
          </a:prstGeom>
        </p:spPr>
      </p:pic>
    </p:spTree>
    <p:extLst>
      <p:ext uri="{BB962C8B-B14F-4D97-AF65-F5344CB8AC3E}">
        <p14:creationId xmlns:p14="http://schemas.microsoft.com/office/powerpoint/2010/main" val="1522750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40" name="Shape 140"/>
          <p:cNvSpPr txBox="1">
            <a:spLocks noGrp="1"/>
          </p:cNvSpPr>
          <p:nvPr>
            <p:ph type="body" idx="4294967295"/>
          </p:nvPr>
        </p:nvSpPr>
        <p:spPr>
          <a:xfrm>
            <a:off x="507293" y="773100"/>
            <a:ext cx="3576300" cy="39891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Adaptive Quality Filtering</a:t>
            </a:r>
          </a:p>
          <a:p>
            <a:pPr marL="914400" lvl="1" indent="-330200" rtl="0">
              <a:spcBef>
                <a:spcPts val="0"/>
              </a:spcBef>
              <a:spcAft>
                <a:spcPts val="0"/>
              </a:spcAft>
              <a:buSzPts val="1600"/>
              <a:buChar char="○"/>
            </a:pPr>
            <a:r>
              <a:rPr lang="en" sz="1600" dirty="0"/>
              <a:t>Async Time and Space Warp should be used as infrequently as possible, still cause slight discomfort to the user. </a:t>
            </a:r>
          </a:p>
          <a:p>
            <a:pPr marL="914400" lvl="1" indent="-330200" rtl="0">
              <a:spcBef>
                <a:spcPts val="0"/>
              </a:spcBef>
              <a:buSzPts val="1600"/>
              <a:buChar char="○"/>
            </a:pPr>
            <a:r>
              <a:rPr lang="en" sz="1600" dirty="0"/>
              <a:t>Instead, predict when user is beginning to look towards an expensive view and reduce resolution. </a:t>
            </a:r>
          </a:p>
          <a:p>
            <a:pPr marL="914400" lvl="1" indent="-330200" rtl="0">
              <a:spcBef>
                <a:spcPts val="0"/>
              </a:spcBef>
              <a:buSzPts val="1600"/>
              <a:buChar char="○"/>
            </a:pPr>
            <a:r>
              <a:rPr lang="en" sz="1600" dirty="0"/>
              <a:t>Demo? </a:t>
            </a:r>
            <a:r>
              <a:rPr lang="en-US" sz="1600" dirty="0"/>
              <a:t>Gif?</a:t>
            </a:r>
            <a:endParaRPr lang="en" sz="1600" dirty="0"/>
          </a:p>
          <a:p>
            <a:pPr marL="0" lvl="0" indent="0" rtl="0">
              <a:spcBef>
                <a:spcPts val="0"/>
              </a:spcBef>
              <a:buNone/>
            </a:pPr>
            <a:endParaRPr sz="1600" dirty="0"/>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B5D1C6DA-C00B-48C5-A97F-8EBEAF4465A1}"/>
              </a:ext>
            </a:extLst>
          </p:cNvPr>
          <p:cNvPicPr>
            <a:picLocks noChangeAspect="1"/>
          </p:cNvPicPr>
          <p:nvPr/>
        </p:nvPicPr>
        <p:blipFill>
          <a:blip r:embed="rId3"/>
          <a:stretch>
            <a:fillRect/>
          </a:stretch>
        </p:blipFill>
        <p:spPr>
          <a:xfrm>
            <a:off x="4572000" y="1406938"/>
            <a:ext cx="2583404" cy="3048264"/>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  </a:t>
            </a:r>
            <a:r>
              <a:rPr lang="en-US" dirty="0"/>
              <a:t>full implementation overview</a:t>
            </a:r>
            <a:endParaRPr lang="en" dirty="0"/>
          </a:p>
        </p:txBody>
      </p:sp>
      <p:sp>
        <p:nvSpPr>
          <p:cNvPr id="146" name="Shape 146"/>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If getting close to next vsync and haven’t finished rendering, pre-empt the gpu and warp last frame into the new view.</a:t>
            </a:r>
          </a:p>
          <a:p>
            <a:pPr marL="457200" lvl="0" indent="-330200" rtl="0">
              <a:spcBef>
                <a:spcPts val="0"/>
              </a:spcBef>
              <a:spcAft>
                <a:spcPts val="0"/>
              </a:spcAft>
              <a:buSzPts val="1600"/>
              <a:buChar char="●"/>
            </a:pPr>
            <a:r>
              <a:rPr lang="en" sz="1600" dirty="0"/>
              <a:t>Constant overhead so we can calculate when that cutoff point is. </a:t>
            </a:r>
          </a:p>
          <a:p>
            <a:pPr marL="457200" lvl="0" indent="-330200" rtl="0">
              <a:spcBef>
                <a:spcPts val="0"/>
              </a:spcBef>
              <a:buSzPts val="1600"/>
              <a:buChar char="●"/>
            </a:pPr>
            <a:r>
              <a:rPr lang="en" sz="1600" dirty="0"/>
              <a:t>“Asynchronous” just means there’s a separate thread that monitors and does the pre-emption.</a:t>
            </a:r>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4C8FC6BD-0A36-4E07-9B62-C1D407AB4FF0}"/>
              </a:ext>
            </a:extLst>
          </p:cNvPr>
          <p:cNvPicPr>
            <a:picLocks noChangeAspect="1"/>
          </p:cNvPicPr>
          <p:nvPr/>
        </p:nvPicPr>
        <p:blipFill>
          <a:blip r:embed="rId3"/>
          <a:stretch>
            <a:fillRect/>
          </a:stretch>
        </p:blipFill>
        <p:spPr>
          <a:xfrm>
            <a:off x="603966" y="3961254"/>
            <a:ext cx="8228334" cy="1068137"/>
          </a:xfrm>
          <a:prstGeom prst="rect">
            <a:avLst/>
          </a:prstGeom>
        </p:spPr>
      </p:pic>
      <p:sp>
        <p:nvSpPr>
          <p:cNvPr id="7" name="Shape 146">
            <a:extLst>
              <a:ext uri="{FF2B5EF4-FFF2-40B4-BE49-F238E27FC236}">
                <a16:creationId xmlns:a16="http://schemas.microsoft.com/office/drawing/2014/main" id="{B3730074-E9D5-46FE-B357-7CC87537C683}"/>
              </a:ext>
            </a:extLst>
          </p:cNvPr>
          <p:cNvSpPr txBox="1">
            <a:spLocks/>
          </p:cNvSpPr>
          <p:nvPr/>
        </p:nvSpPr>
        <p:spPr>
          <a:xfrm>
            <a:off x="4622867" y="641414"/>
            <a:ext cx="3406200" cy="4065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pPr marL="457200">
              <a:buFont typeface="Average"/>
              <a:buNone/>
            </a:pPr>
            <a:r>
              <a:rPr lang="en-US" sz="1600" dirty="0"/>
              <a:t>Note on pre-emption: current GPU’s can only pre-empt on draw call boundaries, if scene drawing takes more than 11ms you wont be able to pre-empt, even if you’re using Nathan Reed’s workaround below.</a:t>
            </a:r>
          </a:p>
          <a:p>
            <a:pPr>
              <a:buFont typeface="Average"/>
              <a:buNone/>
            </a:pPr>
            <a:endParaRPr lang="en-US" sz="16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a:t>
            </a:r>
          </a:p>
        </p:txBody>
      </p:sp>
      <p:sp>
        <p:nvSpPr>
          <p:cNvPr id="152" name="Shape 152"/>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Warp last frame’s fragments back to world space using last frames depth buffer then warp them into current screen space.</a:t>
            </a:r>
          </a:p>
          <a:p>
            <a:pPr marL="457200" lvl="0" indent="-330200" rtl="0">
              <a:spcBef>
                <a:spcPts val="0"/>
              </a:spcBef>
              <a:spcAft>
                <a:spcPts val="0"/>
              </a:spcAft>
              <a:buSzPts val="1600"/>
              <a:buChar char="●"/>
            </a:pPr>
            <a:r>
              <a:rPr lang="en" sz="1600" dirty="0"/>
              <a:t>Could pass in a rect of points, warp those and use orig. UV’s to sample prev. render target.</a:t>
            </a:r>
          </a:p>
          <a:p>
            <a:pPr marL="457200" lvl="0" indent="-330200" rtl="0">
              <a:spcBef>
                <a:spcPts val="0"/>
              </a:spcBef>
              <a:buSzPts val="1600"/>
              <a:buChar char="●"/>
            </a:pPr>
            <a:r>
              <a:rPr lang="en" sz="1600" dirty="0"/>
              <a:t>Points in any given region in prev. Render target will warp to same region in warped image: just use grid mesh. </a:t>
            </a:r>
          </a:p>
          <a:p>
            <a:pPr marL="457200" lvl="0" indent="-330200" rtl="0">
              <a:spcBef>
                <a:spcPts val="0"/>
              </a:spcBef>
              <a:buSzPts val="1600"/>
              <a:buChar char="●"/>
            </a:pPr>
            <a:r>
              <a:rPr lang="en" sz="1600" dirty="0"/>
              <a:t>Demo? </a:t>
            </a:r>
            <a:r>
              <a:rPr lang="en-US" sz="1600"/>
              <a:t>Gif?</a:t>
            </a:r>
            <a:endParaRPr lang="en" sz="1600" dirty="0"/>
          </a:p>
          <a:p>
            <a:pPr marL="457200" lvl="0" indent="0" rtl="0">
              <a:spcBef>
                <a:spcPts val="0"/>
              </a:spcBef>
              <a:buNone/>
            </a:pPr>
            <a:endParaRPr sz="1600" dirty="0"/>
          </a:p>
          <a:p>
            <a:pPr marL="0" lvl="0" indent="0" rtl="0">
              <a:spcBef>
                <a:spcPts val="0"/>
              </a:spcBef>
              <a:buNone/>
            </a:pPr>
            <a:endParaRPr sz="1600" dirty="0"/>
          </a:p>
        </p:txBody>
      </p:sp>
      <p:pic>
        <p:nvPicPr>
          <p:cNvPr id="5" name="Picture 4">
            <a:extLst>
              <a:ext uri="{FF2B5EF4-FFF2-40B4-BE49-F238E27FC236}">
                <a16:creationId xmlns:a16="http://schemas.microsoft.com/office/drawing/2014/main" id="{6603971F-9B96-419D-9155-4FD74E730F65}"/>
              </a:ext>
            </a:extLst>
          </p:cNvPr>
          <p:cNvPicPr>
            <a:picLocks noChangeAspect="1"/>
          </p:cNvPicPr>
          <p:nvPr/>
        </p:nvPicPr>
        <p:blipFill>
          <a:blip r:embed="rId3"/>
          <a:stretch>
            <a:fillRect/>
          </a:stretch>
        </p:blipFill>
        <p:spPr>
          <a:xfrm>
            <a:off x="5290929" y="102306"/>
            <a:ext cx="2584402" cy="2043315"/>
          </a:xfrm>
          <a:prstGeom prst="rect">
            <a:avLst/>
          </a:prstGeom>
        </p:spPr>
      </p:pic>
      <p:pic>
        <p:nvPicPr>
          <p:cNvPr id="8" name="Picture 7">
            <a:extLst>
              <a:ext uri="{FF2B5EF4-FFF2-40B4-BE49-F238E27FC236}">
                <a16:creationId xmlns:a16="http://schemas.microsoft.com/office/drawing/2014/main" id="{2D29A843-EBE3-45DA-A728-BD19B92D5E94}"/>
              </a:ext>
            </a:extLst>
          </p:cNvPr>
          <p:cNvPicPr>
            <a:picLocks noChangeAspect="1"/>
          </p:cNvPicPr>
          <p:nvPr/>
        </p:nvPicPr>
        <p:blipFill>
          <a:blip r:embed="rId4"/>
          <a:stretch>
            <a:fillRect/>
          </a:stretch>
        </p:blipFill>
        <p:spPr>
          <a:xfrm>
            <a:off x="5290928" y="2791749"/>
            <a:ext cx="2668655" cy="1799475"/>
          </a:xfrm>
          <a:prstGeom prst="rect">
            <a:avLst/>
          </a:prstGeom>
        </p:spPr>
      </p:pic>
      <p:sp>
        <p:nvSpPr>
          <p:cNvPr id="11" name="TextBox 10">
            <a:extLst>
              <a:ext uri="{FF2B5EF4-FFF2-40B4-BE49-F238E27FC236}">
                <a16:creationId xmlns:a16="http://schemas.microsoft.com/office/drawing/2014/main" id="{3CA25C30-4E52-4426-9987-90A4051D2264}"/>
              </a:ext>
            </a:extLst>
          </p:cNvPr>
          <p:cNvSpPr txBox="1"/>
          <p:nvPr/>
        </p:nvSpPr>
        <p:spPr>
          <a:xfrm>
            <a:off x="4718673" y="4733417"/>
            <a:ext cx="4113627" cy="307777"/>
          </a:xfrm>
          <a:prstGeom prst="rect">
            <a:avLst/>
          </a:prstGeom>
          <a:noFill/>
        </p:spPr>
        <p:txBody>
          <a:bodyPr wrap="none" rtlCol="0">
            <a:spAutoFit/>
          </a:bodyPr>
          <a:lstStyle/>
          <a:p>
            <a:r>
              <a:rPr lang="en-US" dirty="0"/>
              <a:t>https://www.youtube.com/watch?v=WvtEXMlQQtI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65500" y="1081400"/>
            <a:ext cx="4045200" cy="1710300"/>
          </a:xfrm>
          <a:prstGeom prst="rect">
            <a:avLst/>
          </a:prstGeom>
        </p:spPr>
        <p:txBody>
          <a:bodyPr wrap="square" lIns="91425" tIns="91425" rIns="91425" bIns="91425" anchor="b" anchorCtr="0">
            <a:noAutofit/>
          </a:bodyPr>
          <a:lstStyle/>
          <a:p>
            <a:pPr marL="0" lvl="0" indent="0">
              <a:spcBef>
                <a:spcPts val="0"/>
              </a:spcBef>
              <a:buNone/>
            </a:pPr>
            <a:r>
              <a:rPr lang="en"/>
              <a:t>Outline</a:t>
            </a:r>
          </a:p>
        </p:txBody>
      </p:sp>
      <p:sp>
        <p:nvSpPr>
          <p:cNvPr id="65" name="Shape 65"/>
          <p:cNvSpPr txBox="1">
            <a:spLocks noGrp="1"/>
          </p:cNvSpPr>
          <p:nvPr>
            <p:ph type="body" idx="2"/>
          </p:nvPr>
        </p:nvSpPr>
        <p:spPr>
          <a:xfrm>
            <a:off x="4939500" y="724200"/>
            <a:ext cx="3837000" cy="3695100"/>
          </a:xfrm>
          <a:prstGeom prst="rect">
            <a:avLst/>
          </a:prstGeom>
        </p:spPr>
        <p:txBody>
          <a:bodyPr wrap="square" lIns="91425" tIns="91425" rIns="91425" bIns="91425" anchor="ctr" anchorCtr="0">
            <a:noAutofit/>
          </a:bodyPr>
          <a:lstStyle/>
          <a:p>
            <a:pPr marL="457200" lvl="0" indent="-342900" rtl="0">
              <a:spcBef>
                <a:spcPts val="0"/>
              </a:spcBef>
              <a:buSzPts val="1800"/>
              <a:buChar char="●"/>
            </a:pPr>
            <a:r>
              <a:rPr lang="en" dirty="0"/>
              <a:t>VR Pipeline</a:t>
            </a:r>
          </a:p>
          <a:p>
            <a:pPr marL="457200" lvl="0" indent="-342900" rtl="0">
              <a:spcBef>
                <a:spcPts val="0"/>
              </a:spcBef>
              <a:buSzPts val="1800"/>
              <a:buChar char="●"/>
            </a:pPr>
            <a:r>
              <a:rPr lang="en" dirty="0"/>
              <a:t>VR Performance Techniques</a:t>
            </a:r>
          </a:p>
          <a:p>
            <a:pPr marL="457200" lvl="0" indent="-342900" rtl="0">
              <a:spcBef>
                <a:spcPts val="0"/>
              </a:spcBef>
              <a:buSzPts val="1800"/>
              <a:buChar char="●"/>
            </a:pPr>
            <a:r>
              <a:rPr lang="en" dirty="0"/>
              <a:t>Vulkan Considerations</a:t>
            </a:r>
          </a:p>
          <a:p>
            <a:pPr marL="457200" lvl="0" indent="-342900" rtl="0">
              <a:spcBef>
                <a:spcPts val="0"/>
              </a:spcBef>
              <a:buSzPts val="1800"/>
              <a:buChar char="●"/>
            </a:pPr>
            <a:r>
              <a:rPr lang="en" dirty="0"/>
              <a:t>Questions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 </a:t>
            </a:r>
            <a:r>
              <a:rPr lang="en-US" dirty="0"/>
              <a:t>issues</a:t>
            </a:r>
            <a:endParaRPr lang="en" dirty="0"/>
          </a:p>
        </p:txBody>
      </p:sp>
      <p:sp>
        <p:nvSpPr>
          <p:cNvPr id="152" name="Shape 152"/>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Narrowing of the IPD, only rotation is updated. </a:t>
            </a:r>
          </a:p>
          <a:p>
            <a:pPr marL="457200" lvl="0" indent="-330200" rtl="0">
              <a:spcBef>
                <a:spcPts val="0"/>
              </a:spcBef>
              <a:spcAft>
                <a:spcPts val="0"/>
              </a:spcAft>
              <a:buSzPts val="1600"/>
              <a:buChar char="●"/>
            </a:pPr>
            <a:r>
              <a:rPr lang="en" sz="1600" dirty="0"/>
              <a:t>If update position then disocculusion a</a:t>
            </a:r>
            <a:r>
              <a:rPr lang="en-US" sz="1600" dirty="0"/>
              <a:t>artifacts appear. </a:t>
            </a:r>
            <a:endParaRPr sz="1600" dirty="0"/>
          </a:p>
          <a:p>
            <a:pPr marL="0" lvl="0" indent="0" rtl="0">
              <a:spcBef>
                <a:spcPts val="0"/>
              </a:spcBef>
              <a:buNone/>
            </a:pPr>
            <a:endParaRPr sz="1600" dirty="0"/>
          </a:p>
        </p:txBody>
      </p:sp>
      <p:pic>
        <p:nvPicPr>
          <p:cNvPr id="5" name="Picture 4">
            <a:extLst>
              <a:ext uri="{FF2B5EF4-FFF2-40B4-BE49-F238E27FC236}">
                <a16:creationId xmlns:a16="http://schemas.microsoft.com/office/drawing/2014/main" id="{D3EA5FEE-65AA-4450-9F4C-00EEF69B8A0A}"/>
              </a:ext>
            </a:extLst>
          </p:cNvPr>
          <p:cNvPicPr>
            <a:picLocks noChangeAspect="1"/>
          </p:cNvPicPr>
          <p:nvPr/>
        </p:nvPicPr>
        <p:blipFill>
          <a:blip r:embed="rId3"/>
          <a:stretch>
            <a:fillRect/>
          </a:stretch>
        </p:blipFill>
        <p:spPr>
          <a:xfrm>
            <a:off x="6395331" y="199575"/>
            <a:ext cx="2583404" cy="3048264"/>
          </a:xfrm>
          <a:prstGeom prst="rect">
            <a:avLst/>
          </a:prstGeom>
        </p:spPr>
      </p:pic>
      <p:pic>
        <p:nvPicPr>
          <p:cNvPr id="2" name="Picture 1">
            <a:extLst>
              <a:ext uri="{FF2B5EF4-FFF2-40B4-BE49-F238E27FC236}">
                <a16:creationId xmlns:a16="http://schemas.microsoft.com/office/drawing/2014/main" id="{355EBA7C-FCF6-40E2-AC40-69FD983BFCBC}"/>
              </a:ext>
            </a:extLst>
          </p:cNvPr>
          <p:cNvPicPr>
            <a:picLocks noChangeAspect="1"/>
          </p:cNvPicPr>
          <p:nvPr/>
        </p:nvPicPr>
        <p:blipFill>
          <a:blip r:embed="rId4"/>
          <a:stretch>
            <a:fillRect/>
          </a:stretch>
        </p:blipFill>
        <p:spPr>
          <a:xfrm>
            <a:off x="492464" y="2488273"/>
            <a:ext cx="2861051" cy="2350427"/>
          </a:xfrm>
          <a:prstGeom prst="rect">
            <a:avLst/>
          </a:prstGeom>
        </p:spPr>
      </p:pic>
      <p:pic>
        <p:nvPicPr>
          <p:cNvPr id="6" name="Picture 5">
            <a:extLst>
              <a:ext uri="{FF2B5EF4-FFF2-40B4-BE49-F238E27FC236}">
                <a16:creationId xmlns:a16="http://schemas.microsoft.com/office/drawing/2014/main" id="{13045224-5FE5-4A3F-A7D2-F2103412B4F2}"/>
              </a:ext>
            </a:extLst>
          </p:cNvPr>
          <p:cNvPicPr>
            <a:picLocks noChangeAspect="1"/>
          </p:cNvPicPr>
          <p:nvPr/>
        </p:nvPicPr>
        <p:blipFill>
          <a:blip r:embed="rId5"/>
          <a:stretch>
            <a:fillRect/>
          </a:stretch>
        </p:blipFill>
        <p:spPr>
          <a:xfrm>
            <a:off x="3334976" y="2487448"/>
            <a:ext cx="2861051" cy="2350426"/>
          </a:xfrm>
          <a:prstGeom prst="rect">
            <a:avLst/>
          </a:prstGeom>
        </p:spPr>
      </p:pic>
      <p:sp>
        <p:nvSpPr>
          <p:cNvPr id="7" name="TextBox 6">
            <a:extLst>
              <a:ext uri="{FF2B5EF4-FFF2-40B4-BE49-F238E27FC236}">
                <a16:creationId xmlns:a16="http://schemas.microsoft.com/office/drawing/2014/main" id="{3ABC74AF-DB9B-4DC1-AC04-D53BC9BAA959}"/>
              </a:ext>
            </a:extLst>
          </p:cNvPr>
          <p:cNvSpPr txBox="1"/>
          <p:nvPr/>
        </p:nvSpPr>
        <p:spPr>
          <a:xfrm>
            <a:off x="941133" y="4837874"/>
            <a:ext cx="4113627" cy="307777"/>
          </a:xfrm>
          <a:prstGeom prst="rect">
            <a:avLst/>
          </a:prstGeom>
          <a:noFill/>
        </p:spPr>
        <p:txBody>
          <a:bodyPr wrap="none" rtlCol="0">
            <a:spAutoFit/>
          </a:bodyPr>
          <a:lstStyle/>
          <a:p>
            <a:r>
              <a:rPr lang="en-US" dirty="0"/>
              <a:t>https://www.youtube.com/watch?v=WvtEXMlQQtI</a:t>
            </a:r>
          </a:p>
        </p:txBody>
      </p:sp>
      <p:sp>
        <p:nvSpPr>
          <p:cNvPr id="8" name="TextBox 7">
            <a:extLst>
              <a:ext uri="{FF2B5EF4-FFF2-40B4-BE49-F238E27FC236}">
                <a16:creationId xmlns:a16="http://schemas.microsoft.com/office/drawing/2014/main" id="{948E43CA-7E39-41AD-B485-548E7106DBEE}"/>
              </a:ext>
            </a:extLst>
          </p:cNvPr>
          <p:cNvSpPr txBox="1"/>
          <p:nvPr/>
        </p:nvSpPr>
        <p:spPr>
          <a:xfrm>
            <a:off x="6477820" y="3354884"/>
            <a:ext cx="2545890" cy="307777"/>
          </a:xfrm>
          <a:prstGeom prst="rect">
            <a:avLst/>
          </a:prstGeom>
          <a:noFill/>
        </p:spPr>
        <p:txBody>
          <a:bodyPr wrap="none" rtlCol="0">
            <a:spAutoFit/>
          </a:bodyPr>
          <a:lstStyle/>
          <a:p>
            <a:r>
              <a:rPr lang="en-US" dirty="0"/>
              <a:t>Vlachos VR talk at GDC 2015</a:t>
            </a:r>
          </a:p>
        </p:txBody>
      </p:sp>
    </p:spTree>
    <p:extLst>
      <p:ext uri="{BB962C8B-B14F-4D97-AF65-F5344CB8AC3E}">
        <p14:creationId xmlns:p14="http://schemas.microsoft.com/office/powerpoint/2010/main" val="36497054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Vulkan Context Switch Reduction</a:t>
            </a:r>
          </a:p>
        </p:txBody>
      </p:sp>
      <p:sp>
        <p:nvSpPr>
          <p:cNvPr id="158" name="Shape 158"/>
          <p:cNvSpPr txBox="1">
            <a:spLocks noGrp="1"/>
          </p:cNvSpPr>
          <p:nvPr>
            <p:ph type="body" idx="4294967295"/>
          </p:nvPr>
        </p:nvSpPr>
        <p:spPr>
          <a:xfrm>
            <a:off x="507293" y="773100"/>
            <a:ext cx="3522000" cy="41100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Per object/Per draw state can be uploaded two ways: updating host-visible memory that is bound to a uniform buffer or push constants.</a:t>
            </a:r>
          </a:p>
          <a:p>
            <a:pPr marL="457200" lvl="0" indent="-330200" rtl="0">
              <a:spcBef>
                <a:spcPts val="0"/>
              </a:spcBef>
              <a:spcAft>
                <a:spcPts val="0"/>
              </a:spcAft>
              <a:buSzPts val="1600"/>
              <a:buChar char="●"/>
            </a:pPr>
            <a:r>
              <a:rPr lang="en" sz="1600" dirty="0"/>
              <a:t>Host-visible memory update and transfer is slow</a:t>
            </a:r>
          </a:p>
          <a:p>
            <a:pPr marL="457200" lvl="0" indent="-330200" rtl="0">
              <a:spcBef>
                <a:spcPts val="0"/>
              </a:spcBef>
              <a:spcAft>
                <a:spcPts val="0"/>
              </a:spcAft>
              <a:buSzPts val="1600"/>
              <a:buChar char="●"/>
            </a:pPr>
            <a:r>
              <a:rPr lang="en" sz="1600" dirty="0"/>
              <a:t>Can push the data during command recording. Guaranteed at least 128 bytes (equiv: 2 mat4’s).</a:t>
            </a:r>
          </a:p>
          <a:p>
            <a:pPr marL="457200" lvl="0" indent="-330200" rtl="0">
              <a:spcBef>
                <a:spcPts val="0"/>
              </a:spcBef>
              <a:buSzPts val="1600"/>
              <a:buChar char="●"/>
            </a:pPr>
            <a:r>
              <a:rPr lang="en" sz="1600" dirty="0"/>
              <a:t>Per frame data should be in a ubo, per draw data should be push constant</a:t>
            </a:r>
          </a:p>
          <a:p>
            <a:pPr marL="457200" lvl="0" indent="0" rtl="0">
              <a:spcBef>
                <a:spcPts val="0"/>
              </a:spcBef>
              <a:buNone/>
            </a:pPr>
            <a:endParaRPr sz="1600" dirty="0"/>
          </a:p>
          <a:p>
            <a:pPr marL="0" lvl="0" indent="0" rtl="0">
              <a:spcBef>
                <a:spcPts val="0"/>
              </a:spcBef>
              <a:buNone/>
            </a:pPr>
            <a:endParaRPr sz="1600" dirty="0"/>
          </a:p>
        </p:txBody>
      </p:sp>
      <p:pic>
        <p:nvPicPr>
          <p:cNvPr id="159" name="Shape 159"/>
          <p:cNvPicPr preferRelativeResize="0"/>
          <p:nvPr/>
        </p:nvPicPr>
        <p:blipFill>
          <a:blip r:embed="rId3">
            <a:alphaModFix/>
          </a:blip>
          <a:stretch>
            <a:fillRect/>
          </a:stretch>
        </p:blipFill>
        <p:spPr>
          <a:xfrm>
            <a:off x="4181693" y="1112850"/>
            <a:ext cx="4809906" cy="270081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9985C103-C425-4716-99E4-40ED4FBAA808}"/>
              </a:ext>
            </a:extLst>
          </p:cNvPr>
          <p:cNvSpPr/>
          <p:nvPr/>
        </p:nvSpPr>
        <p:spPr>
          <a:xfrm>
            <a:off x="4804031" y="3112851"/>
            <a:ext cx="3909443" cy="775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C4657A2-D2DB-4664-BB8A-7A87C924D4DB}"/>
              </a:ext>
            </a:extLst>
          </p:cNvPr>
          <p:cNvSpPr/>
          <p:nvPr/>
        </p:nvSpPr>
        <p:spPr>
          <a:xfrm>
            <a:off x="7261973" y="3222594"/>
            <a:ext cx="1374734" cy="57111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4DCCB2E-11FF-41D8-9B74-C1521D652DB5}"/>
              </a:ext>
            </a:extLst>
          </p:cNvPr>
          <p:cNvSpPr/>
          <p:nvPr/>
        </p:nvSpPr>
        <p:spPr>
          <a:xfrm>
            <a:off x="6350388" y="3222594"/>
            <a:ext cx="882165" cy="571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A5E11D-D3EC-4470-97A7-F52F163D06F2}"/>
              </a:ext>
            </a:extLst>
          </p:cNvPr>
          <p:cNvSpPr/>
          <p:nvPr/>
        </p:nvSpPr>
        <p:spPr>
          <a:xfrm>
            <a:off x="4838330" y="3222594"/>
            <a:ext cx="1478244" cy="57111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51C8F29-0BA1-4550-B1E7-00C5825C464E}"/>
              </a:ext>
            </a:extLst>
          </p:cNvPr>
          <p:cNvSpPr/>
          <p:nvPr/>
        </p:nvSpPr>
        <p:spPr>
          <a:xfrm>
            <a:off x="4906083" y="1719327"/>
            <a:ext cx="3909443" cy="571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Shape 157"/>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Vulkan Context Switch Reduction</a:t>
            </a:r>
          </a:p>
        </p:txBody>
      </p:sp>
      <p:sp>
        <p:nvSpPr>
          <p:cNvPr id="158" name="Shape 158"/>
          <p:cNvSpPr txBox="1">
            <a:spLocks noGrp="1"/>
          </p:cNvSpPr>
          <p:nvPr>
            <p:ph type="body" idx="4294967295"/>
          </p:nvPr>
        </p:nvSpPr>
        <p:spPr>
          <a:xfrm>
            <a:off x="507293" y="773100"/>
            <a:ext cx="3522000" cy="41100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US" sz="1600" dirty="0"/>
              <a:t>Bunch of materials and </a:t>
            </a:r>
            <a:r>
              <a:rPr lang="en-US" sz="1600" dirty="0" err="1"/>
              <a:t>shaders</a:t>
            </a:r>
            <a:r>
              <a:rPr lang="en-US" sz="1600" dirty="0"/>
              <a:t> in your game</a:t>
            </a:r>
            <a:r>
              <a:rPr lang="en" sz="1600" dirty="0"/>
              <a:t>, lots of context (shader) switch</a:t>
            </a:r>
            <a:r>
              <a:rPr lang="en-US" sz="1600" dirty="0" err="1"/>
              <a:t>ing</a:t>
            </a:r>
            <a:r>
              <a:rPr lang="en" sz="1600" dirty="0"/>
              <a:t> during scene draw.</a:t>
            </a:r>
          </a:p>
          <a:p>
            <a:pPr marL="457200" lvl="0" indent="-330200" rtl="0">
              <a:spcBef>
                <a:spcPts val="0"/>
              </a:spcBef>
              <a:spcAft>
                <a:spcPts val="0"/>
              </a:spcAft>
              <a:buSzPts val="1600"/>
              <a:buChar char="●"/>
            </a:pPr>
            <a:r>
              <a:rPr lang="en" sz="1600" dirty="0"/>
              <a:t>Secondary buffer for each shader (</a:t>
            </a:r>
            <a:r>
              <a:rPr lang="en-US" sz="1600" dirty="0"/>
              <a:t>and therefore, pipeline)</a:t>
            </a:r>
          </a:p>
          <a:p>
            <a:pPr marL="457200" lvl="0" indent="-330200" rtl="0">
              <a:spcBef>
                <a:spcPts val="0"/>
              </a:spcBef>
              <a:spcAft>
                <a:spcPts val="0"/>
              </a:spcAft>
              <a:buSzPts val="1600"/>
              <a:buChar char="●"/>
            </a:pPr>
            <a:r>
              <a:rPr lang="en-US" sz="1600" dirty="0"/>
              <a:t>As you traverse scene you sift recording commands into the buffer associated with that </a:t>
            </a:r>
            <a:r>
              <a:rPr lang="en-US" sz="1600" dirty="0" err="1"/>
              <a:t>shader</a:t>
            </a:r>
            <a:endParaRPr lang="en-US" sz="1600" dirty="0"/>
          </a:p>
          <a:p>
            <a:pPr marL="457200" lvl="0" indent="-330200" rtl="0">
              <a:spcBef>
                <a:spcPts val="0"/>
              </a:spcBef>
              <a:spcAft>
                <a:spcPts val="0"/>
              </a:spcAft>
              <a:buSzPts val="1600"/>
              <a:buChar char="●"/>
            </a:pPr>
            <a:r>
              <a:rPr lang="en-US" sz="1600" dirty="0"/>
              <a:t>Secondary buffers will piggy back on a primary buffer that gets submitted to a queue </a:t>
            </a:r>
            <a:endParaRPr lang="en" sz="1600" dirty="0"/>
          </a:p>
          <a:p>
            <a:pPr marL="457200" lvl="0" indent="0" rtl="0">
              <a:spcBef>
                <a:spcPts val="0"/>
              </a:spcBef>
              <a:buNone/>
            </a:pPr>
            <a:endParaRPr sz="1600" dirty="0"/>
          </a:p>
          <a:p>
            <a:pPr marL="0" lvl="0" indent="0" rtl="0">
              <a:spcBef>
                <a:spcPts val="0"/>
              </a:spcBef>
              <a:buNone/>
            </a:pPr>
            <a:endParaRPr sz="1600" dirty="0"/>
          </a:p>
        </p:txBody>
      </p:sp>
      <p:sp>
        <p:nvSpPr>
          <p:cNvPr id="5" name="Rectangle 4">
            <a:extLst>
              <a:ext uri="{FF2B5EF4-FFF2-40B4-BE49-F238E27FC236}">
                <a16:creationId xmlns:a16="http://schemas.microsoft.com/office/drawing/2014/main" id="{9BCC3432-3BEE-4DB1-8D8B-46D3069A9C89}"/>
              </a:ext>
            </a:extLst>
          </p:cNvPr>
          <p:cNvSpPr/>
          <p:nvPr/>
        </p:nvSpPr>
        <p:spPr>
          <a:xfrm>
            <a:off x="4971494" y="1843345"/>
            <a:ext cx="417251" cy="322806"/>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6" name="Rectangle 5">
            <a:extLst>
              <a:ext uri="{FF2B5EF4-FFF2-40B4-BE49-F238E27FC236}">
                <a16:creationId xmlns:a16="http://schemas.microsoft.com/office/drawing/2014/main" id="{D7358669-0EB6-4677-B503-7FDFA7C81D47}"/>
              </a:ext>
            </a:extLst>
          </p:cNvPr>
          <p:cNvSpPr/>
          <p:nvPr/>
        </p:nvSpPr>
        <p:spPr>
          <a:xfrm>
            <a:off x="5430152" y="1828798"/>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44C755-89F2-41FC-942D-A38D037A213B}"/>
              </a:ext>
            </a:extLst>
          </p:cNvPr>
          <p:cNvSpPr/>
          <p:nvPr/>
        </p:nvSpPr>
        <p:spPr>
          <a:xfrm>
            <a:off x="5888809" y="1828797"/>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A171CF-3BA1-433E-B446-8E267030434C}"/>
              </a:ext>
            </a:extLst>
          </p:cNvPr>
          <p:cNvSpPr/>
          <p:nvPr/>
        </p:nvSpPr>
        <p:spPr>
          <a:xfrm>
            <a:off x="6341502" y="1828797"/>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34A1F1-6EE7-4CA8-BA65-44B622CB962C}"/>
              </a:ext>
            </a:extLst>
          </p:cNvPr>
          <p:cNvSpPr/>
          <p:nvPr/>
        </p:nvSpPr>
        <p:spPr>
          <a:xfrm>
            <a:off x="6797360" y="1828797"/>
            <a:ext cx="464613" cy="337351"/>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0" name="Rectangle 9">
            <a:extLst>
              <a:ext uri="{FF2B5EF4-FFF2-40B4-BE49-F238E27FC236}">
                <a16:creationId xmlns:a16="http://schemas.microsoft.com/office/drawing/2014/main" id="{8EEA8B1C-DF1E-4D16-92FB-B04EE325DE1B}"/>
              </a:ext>
            </a:extLst>
          </p:cNvPr>
          <p:cNvSpPr/>
          <p:nvPr/>
        </p:nvSpPr>
        <p:spPr>
          <a:xfrm>
            <a:off x="7302842" y="1843345"/>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CCEAEB-902D-490B-8EC2-B411C2C95B9C}"/>
              </a:ext>
            </a:extLst>
          </p:cNvPr>
          <p:cNvSpPr/>
          <p:nvPr/>
        </p:nvSpPr>
        <p:spPr>
          <a:xfrm>
            <a:off x="7764208" y="1849016"/>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D23B7B-5AA0-4EDF-9469-1B63163AEC60}"/>
              </a:ext>
            </a:extLst>
          </p:cNvPr>
          <p:cNvSpPr/>
          <p:nvPr/>
        </p:nvSpPr>
        <p:spPr>
          <a:xfrm>
            <a:off x="8225574" y="1843345"/>
            <a:ext cx="417251" cy="3373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55D110-91A8-490B-9057-1C4DC4C98B76}"/>
              </a:ext>
            </a:extLst>
          </p:cNvPr>
          <p:cNvSpPr txBox="1"/>
          <p:nvPr/>
        </p:nvSpPr>
        <p:spPr>
          <a:xfrm>
            <a:off x="4438834" y="1411550"/>
            <a:ext cx="4501553" cy="307777"/>
          </a:xfrm>
          <a:prstGeom prst="rect">
            <a:avLst/>
          </a:prstGeom>
          <a:noFill/>
        </p:spPr>
        <p:txBody>
          <a:bodyPr wrap="none" rtlCol="0">
            <a:spAutoFit/>
          </a:bodyPr>
          <a:lstStyle/>
          <a:p>
            <a:r>
              <a:rPr lang="en-US" dirty="0"/>
              <a:t>No secondary sift sort, just record directly into primary:</a:t>
            </a:r>
          </a:p>
        </p:txBody>
      </p:sp>
      <p:sp>
        <p:nvSpPr>
          <p:cNvPr id="14" name="Rectangle 13">
            <a:extLst>
              <a:ext uri="{FF2B5EF4-FFF2-40B4-BE49-F238E27FC236}">
                <a16:creationId xmlns:a16="http://schemas.microsoft.com/office/drawing/2014/main" id="{A9DFB393-EB56-49E1-B7B5-3B5F8DE214B6}"/>
              </a:ext>
            </a:extLst>
          </p:cNvPr>
          <p:cNvSpPr/>
          <p:nvPr/>
        </p:nvSpPr>
        <p:spPr>
          <a:xfrm>
            <a:off x="4906083" y="3336273"/>
            <a:ext cx="417251" cy="322806"/>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5" name="Rectangle 14">
            <a:extLst>
              <a:ext uri="{FF2B5EF4-FFF2-40B4-BE49-F238E27FC236}">
                <a16:creationId xmlns:a16="http://schemas.microsoft.com/office/drawing/2014/main" id="{15D25FF6-3A9F-42E9-9923-819232A86EA6}"/>
              </a:ext>
            </a:extLst>
          </p:cNvPr>
          <p:cNvSpPr/>
          <p:nvPr/>
        </p:nvSpPr>
        <p:spPr>
          <a:xfrm>
            <a:off x="6350388" y="3345151"/>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51D70A-F2BE-4748-BE7B-7DDB648B0940}"/>
              </a:ext>
            </a:extLst>
          </p:cNvPr>
          <p:cNvSpPr/>
          <p:nvPr/>
        </p:nvSpPr>
        <p:spPr>
          <a:xfrm>
            <a:off x="7266367"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A79C70-E58F-4688-991C-D4B7495719CB}"/>
              </a:ext>
            </a:extLst>
          </p:cNvPr>
          <p:cNvSpPr/>
          <p:nvPr/>
        </p:nvSpPr>
        <p:spPr>
          <a:xfrm>
            <a:off x="6796666" y="3355504"/>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F25C13-E2B5-4F75-8526-C38F782E2B40}"/>
              </a:ext>
            </a:extLst>
          </p:cNvPr>
          <p:cNvSpPr/>
          <p:nvPr/>
        </p:nvSpPr>
        <p:spPr>
          <a:xfrm>
            <a:off x="5363072" y="3336273"/>
            <a:ext cx="484331" cy="337351"/>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9" name="Rectangle 18">
            <a:extLst>
              <a:ext uri="{FF2B5EF4-FFF2-40B4-BE49-F238E27FC236}">
                <a16:creationId xmlns:a16="http://schemas.microsoft.com/office/drawing/2014/main" id="{5346B735-E062-4269-9F38-BE4F614B1003}"/>
              </a:ext>
            </a:extLst>
          </p:cNvPr>
          <p:cNvSpPr/>
          <p:nvPr/>
        </p:nvSpPr>
        <p:spPr>
          <a:xfrm>
            <a:off x="8179737"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D0C6935-38E9-40FC-9690-D6ABABF45859}"/>
              </a:ext>
            </a:extLst>
          </p:cNvPr>
          <p:cNvSpPr/>
          <p:nvPr/>
        </p:nvSpPr>
        <p:spPr>
          <a:xfrm>
            <a:off x="7717432"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43AA4F-E5B5-453E-9A6B-24644E82D8F5}"/>
              </a:ext>
            </a:extLst>
          </p:cNvPr>
          <p:cNvSpPr/>
          <p:nvPr/>
        </p:nvSpPr>
        <p:spPr>
          <a:xfrm>
            <a:off x="5870917" y="3336273"/>
            <a:ext cx="417251" cy="3373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D0D92B8-8C8D-4A9E-B96F-21C58DD798B1}"/>
              </a:ext>
            </a:extLst>
          </p:cNvPr>
          <p:cNvSpPr txBox="1"/>
          <p:nvPr/>
        </p:nvSpPr>
        <p:spPr>
          <a:xfrm>
            <a:off x="4144730" y="2780190"/>
            <a:ext cx="4828566" cy="307777"/>
          </a:xfrm>
          <a:prstGeom prst="rect">
            <a:avLst/>
          </a:prstGeom>
          <a:noFill/>
        </p:spPr>
        <p:txBody>
          <a:bodyPr wrap="none" rtlCol="0">
            <a:spAutoFit/>
          </a:bodyPr>
          <a:lstStyle/>
          <a:p>
            <a:r>
              <a:rPr lang="en-US" dirty="0"/>
              <a:t>Secondary sift sort, record to secondary, attach to primary:</a:t>
            </a:r>
          </a:p>
        </p:txBody>
      </p:sp>
    </p:spTree>
    <p:extLst>
      <p:ext uri="{BB962C8B-B14F-4D97-AF65-F5344CB8AC3E}">
        <p14:creationId xmlns:p14="http://schemas.microsoft.com/office/powerpoint/2010/main" val="11602916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9985C103-C425-4716-99E4-40ED4FBAA808}"/>
              </a:ext>
            </a:extLst>
          </p:cNvPr>
          <p:cNvSpPr/>
          <p:nvPr/>
        </p:nvSpPr>
        <p:spPr>
          <a:xfrm>
            <a:off x="4546578" y="1008843"/>
            <a:ext cx="3909443" cy="775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C4657A2-D2DB-4664-BB8A-7A87C924D4DB}"/>
              </a:ext>
            </a:extLst>
          </p:cNvPr>
          <p:cNvSpPr/>
          <p:nvPr/>
        </p:nvSpPr>
        <p:spPr>
          <a:xfrm>
            <a:off x="7004520" y="1118586"/>
            <a:ext cx="1374734" cy="57111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4DCCB2E-11FF-41D8-9B74-C1521D652DB5}"/>
              </a:ext>
            </a:extLst>
          </p:cNvPr>
          <p:cNvSpPr/>
          <p:nvPr/>
        </p:nvSpPr>
        <p:spPr>
          <a:xfrm>
            <a:off x="6092935" y="1118586"/>
            <a:ext cx="882165" cy="571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A5E11D-D3EC-4470-97A7-F52F163D06F2}"/>
              </a:ext>
            </a:extLst>
          </p:cNvPr>
          <p:cNvSpPr/>
          <p:nvPr/>
        </p:nvSpPr>
        <p:spPr>
          <a:xfrm>
            <a:off x="4580877" y="1118586"/>
            <a:ext cx="1478244" cy="57111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Shape 157"/>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US" dirty="0" err="1"/>
              <a:t>Vulkan</a:t>
            </a:r>
            <a:r>
              <a:rPr lang="en-US" dirty="0"/>
              <a:t> Considerations</a:t>
            </a:r>
            <a:endParaRPr lang="en" dirty="0"/>
          </a:p>
        </p:txBody>
      </p:sp>
      <p:sp>
        <p:nvSpPr>
          <p:cNvPr id="158" name="Shape 158"/>
          <p:cNvSpPr txBox="1">
            <a:spLocks noGrp="1"/>
          </p:cNvSpPr>
          <p:nvPr>
            <p:ph type="body" idx="4294967295"/>
          </p:nvPr>
        </p:nvSpPr>
        <p:spPr>
          <a:xfrm>
            <a:off x="0" y="822854"/>
            <a:ext cx="3522000" cy="41100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US" sz="1600" dirty="0"/>
              <a:t>Viewport switching is ‘zero cost’ according to Nvidia.</a:t>
            </a:r>
            <a:endParaRPr lang="en" sz="1600" dirty="0"/>
          </a:p>
          <a:p>
            <a:pPr marL="457200" lvl="0" indent="-330200" rtl="0">
              <a:spcBef>
                <a:spcPts val="0"/>
              </a:spcBef>
              <a:spcAft>
                <a:spcPts val="0"/>
              </a:spcAft>
              <a:buSzPts val="1600"/>
              <a:buChar char="●"/>
            </a:pPr>
            <a:r>
              <a:rPr lang="en-US" sz="1600" dirty="0"/>
              <a:t>During draw command recording for an object, sneak in some extra data (128 bytes min support)with push constants instead of submitting another command buffer to update part of the uniform buffer.</a:t>
            </a:r>
          </a:p>
          <a:p>
            <a:pPr marL="457200" lvl="0" indent="-330200" rtl="0">
              <a:spcBef>
                <a:spcPts val="0"/>
              </a:spcBef>
              <a:spcAft>
                <a:spcPts val="0"/>
              </a:spcAft>
              <a:buSzPts val="1600"/>
              <a:buChar char="●"/>
            </a:pPr>
            <a:r>
              <a:rPr lang="en-US" sz="1600" dirty="0"/>
              <a:t>Specialization constants can determine a path in a </a:t>
            </a:r>
            <a:r>
              <a:rPr lang="en-US" sz="1600" dirty="0" err="1"/>
              <a:t>shader</a:t>
            </a:r>
            <a:r>
              <a:rPr lang="en-US" sz="1600" dirty="0"/>
              <a:t> that the pipeline will take. Path determined at pipeline creation. Need to rebind pipeline vs sending bit-mask PC</a:t>
            </a:r>
            <a:endParaRPr sz="1600" dirty="0"/>
          </a:p>
          <a:p>
            <a:pPr marL="0" lvl="0" indent="0" rtl="0">
              <a:spcBef>
                <a:spcPts val="0"/>
              </a:spcBef>
              <a:buNone/>
            </a:pPr>
            <a:endParaRPr sz="1600" dirty="0"/>
          </a:p>
        </p:txBody>
      </p:sp>
      <p:sp>
        <p:nvSpPr>
          <p:cNvPr id="14" name="Rectangle 13">
            <a:extLst>
              <a:ext uri="{FF2B5EF4-FFF2-40B4-BE49-F238E27FC236}">
                <a16:creationId xmlns:a16="http://schemas.microsoft.com/office/drawing/2014/main" id="{A9DFB393-EB56-49E1-B7B5-3B5F8DE214B6}"/>
              </a:ext>
            </a:extLst>
          </p:cNvPr>
          <p:cNvSpPr/>
          <p:nvPr/>
        </p:nvSpPr>
        <p:spPr>
          <a:xfrm>
            <a:off x="4648630" y="1232265"/>
            <a:ext cx="417251" cy="322806"/>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5" name="Rectangle 14">
            <a:extLst>
              <a:ext uri="{FF2B5EF4-FFF2-40B4-BE49-F238E27FC236}">
                <a16:creationId xmlns:a16="http://schemas.microsoft.com/office/drawing/2014/main" id="{15D25FF6-3A9F-42E9-9923-819232A86EA6}"/>
              </a:ext>
            </a:extLst>
          </p:cNvPr>
          <p:cNvSpPr/>
          <p:nvPr/>
        </p:nvSpPr>
        <p:spPr>
          <a:xfrm>
            <a:off x="6092935" y="1241143"/>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51D70A-F2BE-4748-BE7B-7DDB648B0940}"/>
              </a:ext>
            </a:extLst>
          </p:cNvPr>
          <p:cNvSpPr/>
          <p:nvPr/>
        </p:nvSpPr>
        <p:spPr>
          <a:xfrm>
            <a:off x="7008914" y="1251496"/>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A79C70-E58F-4688-991C-D4B7495719CB}"/>
              </a:ext>
            </a:extLst>
          </p:cNvPr>
          <p:cNvSpPr/>
          <p:nvPr/>
        </p:nvSpPr>
        <p:spPr>
          <a:xfrm>
            <a:off x="6539213" y="1251496"/>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F25C13-E2B5-4F75-8526-C38F782E2B40}"/>
              </a:ext>
            </a:extLst>
          </p:cNvPr>
          <p:cNvSpPr/>
          <p:nvPr/>
        </p:nvSpPr>
        <p:spPr>
          <a:xfrm>
            <a:off x="5105619" y="1232265"/>
            <a:ext cx="484331" cy="337351"/>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9" name="Rectangle 18">
            <a:extLst>
              <a:ext uri="{FF2B5EF4-FFF2-40B4-BE49-F238E27FC236}">
                <a16:creationId xmlns:a16="http://schemas.microsoft.com/office/drawing/2014/main" id="{5346B735-E062-4269-9F38-BE4F614B1003}"/>
              </a:ext>
            </a:extLst>
          </p:cNvPr>
          <p:cNvSpPr/>
          <p:nvPr/>
        </p:nvSpPr>
        <p:spPr>
          <a:xfrm>
            <a:off x="7922284" y="1251496"/>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D0C6935-38E9-40FC-9690-D6ABABF45859}"/>
              </a:ext>
            </a:extLst>
          </p:cNvPr>
          <p:cNvSpPr/>
          <p:nvPr/>
        </p:nvSpPr>
        <p:spPr>
          <a:xfrm>
            <a:off x="7459979" y="1251496"/>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43AA4F-E5B5-453E-9A6B-24644E82D8F5}"/>
              </a:ext>
            </a:extLst>
          </p:cNvPr>
          <p:cNvSpPr/>
          <p:nvPr/>
        </p:nvSpPr>
        <p:spPr>
          <a:xfrm>
            <a:off x="5589950" y="1232265"/>
            <a:ext cx="417251" cy="3373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D0D92B8-8C8D-4A9E-B96F-21C58DD798B1}"/>
              </a:ext>
            </a:extLst>
          </p:cNvPr>
          <p:cNvSpPr txBox="1"/>
          <p:nvPr/>
        </p:nvSpPr>
        <p:spPr>
          <a:xfrm>
            <a:off x="3887277" y="676182"/>
            <a:ext cx="4828566" cy="307777"/>
          </a:xfrm>
          <a:prstGeom prst="rect">
            <a:avLst/>
          </a:prstGeom>
          <a:noFill/>
        </p:spPr>
        <p:txBody>
          <a:bodyPr wrap="none" rtlCol="0">
            <a:spAutoFit/>
          </a:bodyPr>
          <a:lstStyle/>
          <a:p>
            <a:r>
              <a:rPr lang="en-US" dirty="0"/>
              <a:t>Secondary sift sort, record to secondary, attach to primary:</a:t>
            </a:r>
          </a:p>
        </p:txBody>
      </p:sp>
      <p:cxnSp>
        <p:nvCxnSpPr>
          <p:cNvPr id="28" name="Straight Connector 27">
            <a:extLst>
              <a:ext uri="{FF2B5EF4-FFF2-40B4-BE49-F238E27FC236}">
                <a16:creationId xmlns:a16="http://schemas.microsoft.com/office/drawing/2014/main" id="{A213A34C-9F64-4D11-87D3-F720D75C37E2}"/>
              </a:ext>
            </a:extLst>
          </p:cNvPr>
          <p:cNvCxnSpPr>
            <a:cxnSpLocks/>
            <a:endCxn id="14" idx="1"/>
          </p:cNvCxnSpPr>
          <p:nvPr/>
        </p:nvCxnSpPr>
        <p:spPr>
          <a:xfrm flipV="1">
            <a:off x="4206798" y="1393668"/>
            <a:ext cx="441832" cy="1296266"/>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36A92DC9-3380-4638-A5BC-BA209834D211}"/>
              </a:ext>
            </a:extLst>
          </p:cNvPr>
          <p:cNvCxnSpPr>
            <a:cxnSpLocks/>
            <a:endCxn id="14" idx="3"/>
          </p:cNvCxnSpPr>
          <p:nvPr/>
        </p:nvCxnSpPr>
        <p:spPr>
          <a:xfrm flipH="1" flipV="1">
            <a:off x="5065881" y="1393668"/>
            <a:ext cx="1220054" cy="1296266"/>
          </a:xfrm>
          <a:prstGeom prst="line">
            <a:avLst/>
          </a:prstGeom>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FD62C007-01F6-4F59-AD6B-F86640639967}"/>
              </a:ext>
            </a:extLst>
          </p:cNvPr>
          <p:cNvSpPr/>
          <p:nvPr/>
        </p:nvSpPr>
        <p:spPr>
          <a:xfrm>
            <a:off x="4179687" y="2662130"/>
            <a:ext cx="2121873" cy="1393919"/>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31" name="Rectangle 130">
            <a:extLst>
              <a:ext uri="{FF2B5EF4-FFF2-40B4-BE49-F238E27FC236}">
                <a16:creationId xmlns:a16="http://schemas.microsoft.com/office/drawing/2014/main" id="{7C799252-03CC-4E95-83F2-8C39FE15509E}"/>
              </a:ext>
            </a:extLst>
          </p:cNvPr>
          <p:cNvSpPr/>
          <p:nvPr/>
        </p:nvSpPr>
        <p:spPr>
          <a:xfrm>
            <a:off x="4573689" y="2672178"/>
            <a:ext cx="102052" cy="1393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3EEAF43A-CD3D-4C4D-95BD-1ED7B171768B}"/>
              </a:ext>
            </a:extLst>
          </p:cNvPr>
          <p:cNvSpPr/>
          <p:nvPr/>
        </p:nvSpPr>
        <p:spPr>
          <a:xfrm>
            <a:off x="4964495" y="2673949"/>
            <a:ext cx="102052" cy="1393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77C4E09D-EA07-473B-92B6-2BAE22D96291}"/>
              </a:ext>
            </a:extLst>
          </p:cNvPr>
          <p:cNvSpPr/>
          <p:nvPr/>
        </p:nvSpPr>
        <p:spPr>
          <a:xfrm>
            <a:off x="4210055" y="2662130"/>
            <a:ext cx="102052" cy="1393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5A9D1259-7B48-4E68-8003-B84B95A07C98}"/>
              </a:ext>
            </a:extLst>
          </p:cNvPr>
          <p:cNvSpPr/>
          <p:nvPr/>
        </p:nvSpPr>
        <p:spPr>
          <a:xfrm>
            <a:off x="5381746" y="2662129"/>
            <a:ext cx="102052" cy="1393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77DBA14-553D-415A-B783-785D8CC6E55D}"/>
              </a:ext>
            </a:extLst>
          </p:cNvPr>
          <p:cNvSpPr/>
          <p:nvPr/>
        </p:nvSpPr>
        <p:spPr>
          <a:xfrm>
            <a:off x="5774372" y="2650311"/>
            <a:ext cx="102052" cy="13939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0ED7D1C4-ACCB-43FF-9931-884ED19AFB8D}"/>
              </a:ext>
            </a:extLst>
          </p:cNvPr>
          <p:cNvSpPr/>
          <p:nvPr/>
        </p:nvSpPr>
        <p:spPr>
          <a:xfrm>
            <a:off x="7004520" y="2672177"/>
            <a:ext cx="1925062" cy="1393919"/>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39" name="TextBox 138">
            <a:extLst>
              <a:ext uri="{FF2B5EF4-FFF2-40B4-BE49-F238E27FC236}">
                <a16:creationId xmlns:a16="http://schemas.microsoft.com/office/drawing/2014/main" id="{FD2AF159-9208-4A04-B368-D6BCB917E9BF}"/>
              </a:ext>
            </a:extLst>
          </p:cNvPr>
          <p:cNvSpPr txBox="1"/>
          <p:nvPr/>
        </p:nvSpPr>
        <p:spPr>
          <a:xfrm>
            <a:off x="6404201" y="3193381"/>
            <a:ext cx="425116" cy="307777"/>
          </a:xfrm>
          <a:prstGeom prst="rect">
            <a:avLst/>
          </a:prstGeom>
          <a:noFill/>
        </p:spPr>
        <p:txBody>
          <a:bodyPr wrap="none" rtlCol="0">
            <a:spAutoFit/>
          </a:bodyPr>
          <a:lstStyle/>
          <a:p>
            <a:r>
              <a:rPr lang="en-US" dirty="0"/>
              <a:t>VS</a:t>
            </a:r>
          </a:p>
        </p:txBody>
      </p:sp>
      <p:sp>
        <p:nvSpPr>
          <p:cNvPr id="53" name="TextBox 52">
            <a:extLst>
              <a:ext uri="{FF2B5EF4-FFF2-40B4-BE49-F238E27FC236}">
                <a16:creationId xmlns:a16="http://schemas.microsoft.com/office/drawing/2014/main" id="{FF629E9A-B121-4BD4-8F40-A54A9B2DE289}"/>
              </a:ext>
            </a:extLst>
          </p:cNvPr>
          <p:cNvSpPr txBox="1"/>
          <p:nvPr/>
        </p:nvSpPr>
        <p:spPr>
          <a:xfrm>
            <a:off x="4261081" y="2358491"/>
            <a:ext cx="1746120" cy="307777"/>
          </a:xfrm>
          <a:prstGeom prst="rect">
            <a:avLst/>
          </a:prstGeom>
          <a:noFill/>
        </p:spPr>
        <p:txBody>
          <a:bodyPr wrap="square" rtlCol="0">
            <a:spAutoFit/>
          </a:bodyPr>
          <a:lstStyle/>
          <a:p>
            <a:r>
              <a:rPr lang="en-US" dirty="0"/>
              <a:t>Update UBO</a:t>
            </a:r>
          </a:p>
        </p:txBody>
      </p:sp>
      <p:sp>
        <p:nvSpPr>
          <p:cNvPr id="54" name="TextBox 53">
            <a:extLst>
              <a:ext uri="{FF2B5EF4-FFF2-40B4-BE49-F238E27FC236}">
                <a16:creationId xmlns:a16="http://schemas.microsoft.com/office/drawing/2014/main" id="{46850362-3E45-4EBE-B788-2CF5956FBD2E}"/>
              </a:ext>
            </a:extLst>
          </p:cNvPr>
          <p:cNvSpPr txBox="1"/>
          <p:nvPr/>
        </p:nvSpPr>
        <p:spPr>
          <a:xfrm>
            <a:off x="7004520" y="2340891"/>
            <a:ext cx="1746120" cy="307777"/>
          </a:xfrm>
          <a:prstGeom prst="rect">
            <a:avLst/>
          </a:prstGeom>
          <a:noFill/>
        </p:spPr>
        <p:txBody>
          <a:bodyPr wrap="square" rtlCol="0">
            <a:spAutoFit/>
          </a:bodyPr>
          <a:lstStyle/>
          <a:p>
            <a:r>
              <a:rPr lang="en-US" dirty="0"/>
              <a:t>Slip in data with PC</a:t>
            </a:r>
          </a:p>
        </p:txBody>
      </p:sp>
    </p:spTree>
    <p:extLst>
      <p:ext uri="{BB962C8B-B14F-4D97-AF65-F5344CB8AC3E}">
        <p14:creationId xmlns:p14="http://schemas.microsoft.com/office/powerpoint/2010/main" val="4514788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US" dirty="0"/>
              <a:t>Questions</a:t>
            </a:r>
            <a:endParaRPr lang="en" dirty="0"/>
          </a:p>
        </p:txBody>
      </p:sp>
      <p:sp>
        <p:nvSpPr>
          <p:cNvPr id="29" name="Shape 158">
            <a:extLst>
              <a:ext uri="{FF2B5EF4-FFF2-40B4-BE49-F238E27FC236}">
                <a16:creationId xmlns:a16="http://schemas.microsoft.com/office/drawing/2014/main" id="{07611ED2-3432-42FF-BD4F-B7AD3A2935E5}"/>
              </a:ext>
            </a:extLst>
          </p:cNvPr>
          <p:cNvSpPr txBox="1">
            <a:spLocks/>
          </p:cNvSpPr>
          <p:nvPr/>
        </p:nvSpPr>
        <p:spPr>
          <a:xfrm>
            <a:off x="-1" y="822854"/>
            <a:ext cx="5397623" cy="41100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800"/>
              <a:buFont typeface="Average"/>
              <a:buChar char="●"/>
              <a:defRPr sz="18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9pPr>
          </a:lstStyle>
          <a:p>
            <a:pPr marL="457200" indent="-330200">
              <a:spcAft>
                <a:spcPts val="0"/>
              </a:spcAft>
              <a:buSzPts val="1600"/>
            </a:pPr>
            <a:r>
              <a:rPr lang="en-US" sz="1600" dirty="0"/>
              <a:t>VR pipeline organization</a:t>
            </a:r>
          </a:p>
          <a:p>
            <a:pPr marL="457200" indent="-330200">
              <a:spcAft>
                <a:spcPts val="0"/>
              </a:spcAft>
              <a:buSzPts val="1600"/>
            </a:pPr>
            <a:r>
              <a:rPr lang="en-US" sz="1600" dirty="0"/>
              <a:t>Barrel/chromatic aberration opt</a:t>
            </a:r>
          </a:p>
          <a:p>
            <a:pPr marL="457200" indent="-330200">
              <a:spcAft>
                <a:spcPts val="0"/>
              </a:spcAft>
              <a:buSzPts val="1600"/>
            </a:pPr>
            <a:r>
              <a:rPr lang="en-US" sz="1600" dirty="0"/>
              <a:t>Radial Density masking (and possible opt)</a:t>
            </a:r>
          </a:p>
          <a:p>
            <a:pPr marL="457200" indent="-330200">
              <a:spcAft>
                <a:spcPts val="0"/>
              </a:spcAft>
              <a:buSzPts val="1600"/>
            </a:pPr>
            <a:r>
              <a:rPr lang="en-US" sz="1600" dirty="0"/>
              <a:t>Adaptive Quality Filtering</a:t>
            </a:r>
          </a:p>
          <a:p>
            <a:pPr marL="457200" indent="-330200">
              <a:spcAft>
                <a:spcPts val="0"/>
              </a:spcAft>
              <a:buSzPts val="1600"/>
            </a:pPr>
            <a:r>
              <a:rPr lang="en-US" sz="1600" dirty="0"/>
              <a:t>Time warp simulation</a:t>
            </a:r>
          </a:p>
          <a:p>
            <a:pPr marL="457200" indent="-330200">
              <a:spcAft>
                <a:spcPts val="0"/>
              </a:spcAft>
              <a:buSzPts val="1600"/>
            </a:pPr>
            <a:r>
              <a:rPr lang="en-US" sz="1600" dirty="0" err="1"/>
              <a:t>Vulkan</a:t>
            </a:r>
            <a:r>
              <a:rPr lang="en-US" sz="1600" dirty="0"/>
              <a:t> Considerations:</a:t>
            </a:r>
          </a:p>
          <a:p>
            <a:pPr marL="127000">
              <a:spcAft>
                <a:spcPts val="0"/>
              </a:spcAft>
              <a:buSzPts val="1600"/>
              <a:buNone/>
            </a:pPr>
            <a:r>
              <a:rPr lang="en-US" sz="1600" dirty="0"/>
              <a:t>	UBO vs Push Constant</a:t>
            </a:r>
          </a:p>
          <a:p>
            <a:pPr marL="127000">
              <a:spcAft>
                <a:spcPts val="0"/>
              </a:spcAft>
              <a:buSzPts val="1600"/>
              <a:buNone/>
            </a:pPr>
            <a:r>
              <a:rPr lang="en-US" sz="1600" dirty="0"/>
              <a:t>	Dynamic Viewport switching</a:t>
            </a:r>
          </a:p>
          <a:p>
            <a:pPr marL="127000">
              <a:spcAft>
                <a:spcPts val="0"/>
              </a:spcAft>
              <a:buSzPts val="1600"/>
              <a:buNone/>
            </a:pPr>
            <a:r>
              <a:rPr lang="en-US" sz="1600" dirty="0"/>
              <a:t>	Specialization constants vs push constants</a:t>
            </a:r>
            <a:endParaRPr lang="en-US" sz="800" dirty="0"/>
          </a:p>
          <a:p>
            <a:pPr marL="457200" indent="-330200">
              <a:spcAft>
                <a:spcPts val="0"/>
              </a:spcAft>
              <a:buSzPts val="1600"/>
            </a:pPr>
            <a:endParaRPr lang="en-US" sz="1600" dirty="0"/>
          </a:p>
          <a:p>
            <a:pPr marL="457200" indent="-330200">
              <a:spcAft>
                <a:spcPts val="0"/>
              </a:spcAft>
              <a:buSzPts val="1600"/>
            </a:pPr>
            <a:endParaRPr lang="en-US" sz="1600" dirty="0"/>
          </a:p>
          <a:p>
            <a:pPr marL="457200" indent="-330200">
              <a:spcAft>
                <a:spcPts val="0"/>
              </a:spcAft>
              <a:buSzPts val="1600"/>
            </a:pPr>
            <a:endParaRPr lang="en-US" sz="1600" dirty="0"/>
          </a:p>
        </p:txBody>
      </p:sp>
    </p:spTree>
    <p:extLst>
      <p:ext uri="{BB962C8B-B14F-4D97-AF65-F5344CB8AC3E}">
        <p14:creationId xmlns:p14="http://schemas.microsoft.com/office/powerpoint/2010/main" val="4634031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199550"/>
            <a:ext cx="8520600" cy="572700"/>
          </a:xfrm>
          <a:prstGeom prst="rect">
            <a:avLst/>
          </a:prstGeom>
        </p:spPr>
        <p:txBody>
          <a:bodyPr wrap="square" lIns="91425" tIns="91425" rIns="91425" bIns="91425" anchor="t" anchorCtr="0">
            <a:noAutofit/>
          </a:bodyPr>
          <a:lstStyle/>
          <a:p>
            <a:pPr marL="0" lvl="0" indent="0">
              <a:spcBef>
                <a:spcPts val="0"/>
              </a:spcBef>
              <a:buNone/>
            </a:pPr>
            <a:r>
              <a:rPr lang="en-US" dirty="0"/>
              <a:t>VR Optimizations Motivation</a:t>
            </a:r>
            <a:endParaRPr lang="en" dirty="0"/>
          </a:p>
        </p:txBody>
      </p:sp>
      <p:sp>
        <p:nvSpPr>
          <p:cNvPr id="5" name="Text Placeholder 4">
            <a:extLst>
              <a:ext uri="{FF2B5EF4-FFF2-40B4-BE49-F238E27FC236}">
                <a16:creationId xmlns:a16="http://schemas.microsoft.com/office/drawing/2014/main" id="{0D819680-8952-40B9-A2A8-A36F2F966758}"/>
              </a:ext>
            </a:extLst>
          </p:cNvPr>
          <p:cNvSpPr>
            <a:spLocks noGrp="1"/>
          </p:cNvSpPr>
          <p:nvPr>
            <p:ph type="body" idx="1"/>
          </p:nvPr>
        </p:nvSpPr>
        <p:spPr>
          <a:xfrm>
            <a:off x="6238544" y="1968069"/>
            <a:ext cx="3367274" cy="572700"/>
          </a:xfrm>
        </p:spPr>
        <p:txBody>
          <a:bodyPr/>
          <a:lstStyle/>
          <a:p>
            <a:pPr>
              <a:buNone/>
            </a:pPr>
            <a:r>
              <a:rPr lang="en-US" dirty="0"/>
              <a:t>&lt;- 95% of steam users, VR 3.7x  more</a:t>
            </a:r>
          </a:p>
        </p:txBody>
      </p:sp>
      <p:pic>
        <p:nvPicPr>
          <p:cNvPr id="6" name="Picture 5">
            <a:extLst>
              <a:ext uri="{FF2B5EF4-FFF2-40B4-BE49-F238E27FC236}">
                <a16:creationId xmlns:a16="http://schemas.microsoft.com/office/drawing/2014/main" id="{DCFF7134-A176-4CD8-9ABE-FC7CE60D45C6}"/>
              </a:ext>
            </a:extLst>
          </p:cNvPr>
          <p:cNvPicPr>
            <a:picLocks noChangeAspect="1"/>
          </p:cNvPicPr>
          <p:nvPr/>
        </p:nvPicPr>
        <p:blipFill>
          <a:blip r:embed="rId3"/>
          <a:stretch>
            <a:fillRect/>
          </a:stretch>
        </p:blipFill>
        <p:spPr>
          <a:xfrm>
            <a:off x="311700" y="868389"/>
            <a:ext cx="5926845" cy="3273271"/>
          </a:xfrm>
          <a:prstGeom prst="rect">
            <a:avLst/>
          </a:prstGeom>
        </p:spPr>
      </p:pic>
      <p:sp>
        <p:nvSpPr>
          <p:cNvPr id="11" name="Text Placeholder 4">
            <a:extLst>
              <a:ext uri="{FF2B5EF4-FFF2-40B4-BE49-F238E27FC236}">
                <a16:creationId xmlns:a16="http://schemas.microsoft.com/office/drawing/2014/main" id="{BC2F29C0-8207-4C9E-8C49-B834E861AB70}"/>
              </a:ext>
            </a:extLst>
          </p:cNvPr>
          <p:cNvSpPr txBox="1">
            <a:spLocks/>
          </p:cNvSpPr>
          <p:nvPr/>
        </p:nvSpPr>
        <p:spPr>
          <a:xfrm>
            <a:off x="6409676" y="2571750"/>
            <a:ext cx="2605013" cy="913846"/>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r>
              <a:rPr lang="en-US" dirty="0"/>
              <a:t> 2560x1600 @ 100 fps is a good benchmark to see if a game’s rendering performance is good enough for VR</a:t>
            </a:r>
          </a:p>
        </p:txBody>
      </p:sp>
      <p:sp>
        <p:nvSpPr>
          <p:cNvPr id="12" name="Text Placeholder 4">
            <a:extLst>
              <a:ext uri="{FF2B5EF4-FFF2-40B4-BE49-F238E27FC236}">
                <a16:creationId xmlns:a16="http://schemas.microsoft.com/office/drawing/2014/main" id="{2D46AAEC-80FB-486E-A987-3F9FF0A73977}"/>
              </a:ext>
            </a:extLst>
          </p:cNvPr>
          <p:cNvSpPr txBox="1">
            <a:spLocks/>
          </p:cNvSpPr>
          <p:nvPr/>
        </p:nvSpPr>
        <p:spPr>
          <a:xfrm>
            <a:off x="311700" y="4141660"/>
            <a:ext cx="4930962" cy="665824"/>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r>
              <a:rPr lang="en-US" dirty="0"/>
              <a:t> Alex Vlachos GDC 2015 VR talk</a:t>
            </a:r>
          </a:p>
        </p:txBody>
      </p:sp>
    </p:spTree>
    <p:extLst>
      <p:ext uri="{BB962C8B-B14F-4D97-AF65-F5344CB8AC3E}">
        <p14:creationId xmlns:p14="http://schemas.microsoft.com/office/powerpoint/2010/main" val="161631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VR Pipeline</a:t>
            </a:r>
          </a:p>
        </p:txBody>
      </p:sp>
      <p:sp>
        <p:nvSpPr>
          <p:cNvPr id="71" name="Shape 71"/>
          <p:cNvSpPr txBox="1">
            <a:spLocks noGrp="1"/>
          </p:cNvSpPr>
          <p:nvPr>
            <p:ph type="body" idx="1"/>
          </p:nvPr>
        </p:nvSpPr>
        <p:spPr>
          <a:xfrm>
            <a:off x="115388" y="1081454"/>
            <a:ext cx="4498017" cy="3950100"/>
          </a:xfrm>
          <a:prstGeom prst="rect">
            <a:avLst/>
          </a:prstGeom>
        </p:spPr>
        <p:txBody>
          <a:bodyPr wrap="square" lIns="91425" tIns="91425" rIns="91425" bIns="91425" anchor="t" anchorCtr="0">
            <a:noAutofit/>
          </a:bodyPr>
          <a:lstStyle/>
          <a:p>
            <a:pPr marL="457200" marR="0" lvl="0" indent="-330200" algn="l" rtl="0">
              <a:lnSpc>
                <a:spcPct val="115000"/>
              </a:lnSpc>
              <a:spcBef>
                <a:spcPts val="0"/>
              </a:spcBef>
              <a:spcAft>
                <a:spcPts val="0"/>
              </a:spcAft>
              <a:buClr>
                <a:schemeClr val="accent3"/>
              </a:buClr>
              <a:buSzPts val="1600"/>
              <a:buFont typeface="Average"/>
              <a:buChar char="●"/>
            </a:pPr>
            <a:r>
              <a:rPr lang="en" sz="1600" b="1" dirty="0"/>
              <a:t>Goal: Render each eye to their side of the screen.</a:t>
            </a:r>
          </a:p>
          <a:p>
            <a:pPr marL="457200" marR="0" lvl="0" indent="-330200" algn="l" rtl="0">
              <a:lnSpc>
                <a:spcPct val="115000"/>
              </a:lnSpc>
              <a:spcBef>
                <a:spcPts val="0"/>
              </a:spcBef>
              <a:spcAft>
                <a:spcPts val="0"/>
              </a:spcAft>
              <a:buClr>
                <a:schemeClr val="accent3"/>
              </a:buClr>
              <a:buSzPts val="1600"/>
              <a:buFont typeface="Average"/>
              <a:buChar char="●"/>
            </a:pPr>
            <a:r>
              <a:rPr lang="en" sz="1600" b="1" dirty="0"/>
              <a:t>Naive: go through entire pipeline twice</a:t>
            </a:r>
          </a:p>
          <a:p>
            <a:pPr marL="914400" marR="0" lvl="1" indent="-330200" algn="l" rtl="0">
              <a:lnSpc>
                <a:spcPct val="115000"/>
              </a:lnSpc>
              <a:spcBef>
                <a:spcPts val="0"/>
              </a:spcBef>
              <a:spcAft>
                <a:spcPts val="0"/>
              </a:spcAft>
              <a:buSzPts val="1600"/>
              <a:buChar char="○"/>
            </a:pPr>
            <a:r>
              <a:rPr lang="en" sz="1600" dirty="0"/>
              <a:t>2x cost for view dependent items</a:t>
            </a:r>
          </a:p>
          <a:p>
            <a:pPr marL="457200" marR="0" lvl="0" indent="-330200" algn="l" rtl="0">
              <a:lnSpc>
                <a:spcPct val="115000"/>
              </a:lnSpc>
              <a:spcBef>
                <a:spcPts val="0"/>
              </a:spcBef>
              <a:spcAft>
                <a:spcPts val="0"/>
              </a:spcAft>
              <a:buClr>
                <a:schemeClr val="accent3"/>
              </a:buClr>
              <a:buSzPts val="1600"/>
              <a:buFont typeface="Average"/>
              <a:buChar char="●"/>
            </a:pPr>
            <a:r>
              <a:rPr lang="en" sz="1600" b="1" dirty="0"/>
              <a:t>Switch viewport and draw again</a:t>
            </a:r>
          </a:p>
          <a:p>
            <a:pPr marL="914400" marR="0" lvl="1" indent="-330200" algn="l" rtl="0">
              <a:lnSpc>
                <a:spcPct val="115000"/>
              </a:lnSpc>
              <a:spcBef>
                <a:spcPts val="0"/>
              </a:spcBef>
              <a:spcAft>
                <a:spcPts val="0"/>
              </a:spcAft>
              <a:buSzPts val="1600"/>
              <a:buChar char="○"/>
            </a:pPr>
            <a:r>
              <a:rPr lang="en" sz="1600" dirty="0"/>
              <a:t>Massive context switch reduction</a:t>
            </a:r>
          </a:p>
          <a:p>
            <a:pPr marL="914400" marR="0" lvl="1" indent="-330200" algn="l" rtl="0">
              <a:lnSpc>
                <a:spcPct val="115000"/>
              </a:lnSpc>
              <a:spcBef>
                <a:spcPts val="0"/>
              </a:spcBef>
              <a:spcAft>
                <a:spcPts val="0"/>
              </a:spcAft>
              <a:buSzPts val="1600"/>
              <a:buChar char="○"/>
            </a:pPr>
            <a:r>
              <a:rPr lang="en-US" sz="1600" dirty="0"/>
              <a:t>O</a:t>
            </a:r>
            <a:r>
              <a:rPr lang="en" sz="1600" dirty="0"/>
              <a:t>nly </a:t>
            </a:r>
            <a:r>
              <a:rPr lang="en-US" sz="1600" dirty="0"/>
              <a:t>update viewport and camera no rebind of pipeline or object</a:t>
            </a:r>
            <a:endParaRPr lang="en" sz="1600" dirty="0"/>
          </a:p>
          <a:p>
            <a:pPr marL="457200" marR="0" lvl="0" indent="-330200" algn="l" rtl="0">
              <a:lnSpc>
                <a:spcPct val="115000"/>
              </a:lnSpc>
              <a:spcBef>
                <a:spcPts val="0"/>
              </a:spcBef>
              <a:spcAft>
                <a:spcPts val="0"/>
              </a:spcAft>
              <a:buSzPts val="1600"/>
              <a:buChar char="●"/>
            </a:pPr>
            <a:r>
              <a:rPr lang="en" sz="1600" b="1" dirty="0"/>
              <a:t>Instanced Stereo Rendering </a:t>
            </a:r>
          </a:p>
          <a:p>
            <a:pPr marL="914400" marR="0" lvl="1" indent="-330200" algn="l" rtl="0">
              <a:lnSpc>
                <a:spcPct val="115000"/>
              </a:lnSpc>
              <a:spcBef>
                <a:spcPts val="0"/>
              </a:spcBef>
              <a:spcAft>
                <a:spcPts val="1600"/>
              </a:spcAft>
              <a:buSzPts val="1600"/>
              <a:buChar char="○"/>
            </a:pPr>
            <a:r>
              <a:rPr lang="en" sz="1600" dirty="0"/>
              <a:t>No longer 2x draw calls (use multi-viewport </a:t>
            </a:r>
            <a:r>
              <a:rPr lang="en-US" sz="1600" dirty="0"/>
              <a:t>pipeline </a:t>
            </a:r>
            <a:r>
              <a:rPr lang="en" sz="1600" dirty="0"/>
              <a:t>and instancing)</a:t>
            </a:r>
            <a:endParaRPr lang="en-US" sz="1600" dirty="0"/>
          </a:p>
          <a:p>
            <a:pPr marL="914400" marR="0" lvl="1" indent="-330200" algn="l" rtl="0">
              <a:lnSpc>
                <a:spcPct val="115000"/>
              </a:lnSpc>
              <a:spcBef>
                <a:spcPts val="0"/>
              </a:spcBef>
              <a:spcAft>
                <a:spcPts val="1600"/>
              </a:spcAft>
              <a:buSzPts val="1600"/>
              <a:buChar char="○"/>
            </a:pPr>
            <a:r>
              <a:rPr lang="en-US" sz="1600" dirty="0"/>
              <a:t>Up to 30% faster than naïve approach</a:t>
            </a:r>
            <a:endParaRPr lang="en" sz="1600" dirty="0"/>
          </a:p>
          <a:p>
            <a:pPr marL="457200" lvl="0" indent="0" rtl="0">
              <a:spcBef>
                <a:spcPts val="0"/>
              </a:spcBef>
              <a:buNone/>
            </a:pPr>
            <a:endParaRPr sz="1600" dirty="0"/>
          </a:p>
          <a:p>
            <a:pPr marL="0" lvl="0" indent="0" rtl="0">
              <a:spcBef>
                <a:spcPts val="0"/>
              </a:spcBef>
              <a:buNone/>
            </a:pPr>
            <a:endParaRPr sz="1600" dirty="0"/>
          </a:p>
        </p:txBody>
      </p:sp>
      <p:sp>
        <p:nvSpPr>
          <p:cNvPr id="2" name="Rectangle 1">
            <a:extLst>
              <a:ext uri="{FF2B5EF4-FFF2-40B4-BE49-F238E27FC236}">
                <a16:creationId xmlns:a16="http://schemas.microsoft.com/office/drawing/2014/main" id="{E43CB39E-E4E8-41B7-B277-AA1171C8A11A}"/>
              </a:ext>
            </a:extLst>
          </p:cNvPr>
          <p:cNvSpPr/>
          <p:nvPr/>
        </p:nvSpPr>
        <p:spPr>
          <a:xfrm>
            <a:off x="4572000" y="1828800"/>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4" name="Rectangle 3">
            <a:extLst>
              <a:ext uri="{FF2B5EF4-FFF2-40B4-BE49-F238E27FC236}">
                <a16:creationId xmlns:a16="http://schemas.microsoft.com/office/drawing/2014/main" id="{3C3B0119-3C39-4BBF-AC4F-13F64DB324F6}"/>
              </a:ext>
            </a:extLst>
          </p:cNvPr>
          <p:cNvSpPr/>
          <p:nvPr/>
        </p:nvSpPr>
        <p:spPr>
          <a:xfrm>
            <a:off x="5430152" y="1828798"/>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14954FF-BBA2-4F2B-9DE9-523CDBAE015B}"/>
              </a:ext>
            </a:extLst>
          </p:cNvPr>
          <p:cNvSpPr/>
          <p:nvPr/>
        </p:nvSpPr>
        <p:spPr>
          <a:xfrm>
            <a:off x="5888809" y="1828797"/>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B1974D-77D1-4AC2-AD77-FBA3DDF0F739}"/>
              </a:ext>
            </a:extLst>
          </p:cNvPr>
          <p:cNvSpPr/>
          <p:nvPr/>
        </p:nvSpPr>
        <p:spPr>
          <a:xfrm>
            <a:off x="6341502" y="1828797"/>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DBED3C-2237-4907-B40A-4B29399B47E0}"/>
              </a:ext>
            </a:extLst>
          </p:cNvPr>
          <p:cNvSpPr/>
          <p:nvPr/>
        </p:nvSpPr>
        <p:spPr>
          <a:xfrm>
            <a:off x="6794195" y="1828797"/>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1" name="Rectangle 10">
            <a:extLst>
              <a:ext uri="{FF2B5EF4-FFF2-40B4-BE49-F238E27FC236}">
                <a16:creationId xmlns:a16="http://schemas.microsoft.com/office/drawing/2014/main" id="{8C718AEC-EE66-4175-BA3E-C4A7FF7C8989}"/>
              </a:ext>
            </a:extLst>
          </p:cNvPr>
          <p:cNvSpPr/>
          <p:nvPr/>
        </p:nvSpPr>
        <p:spPr>
          <a:xfrm>
            <a:off x="7651809" y="184334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EE7527-390D-4785-9FE8-B54A1900D579}"/>
              </a:ext>
            </a:extLst>
          </p:cNvPr>
          <p:cNvSpPr/>
          <p:nvPr/>
        </p:nvSpPr>
        <p:spPr>
          <a:xfrm>
            <a:off x="8113175" y="1849016"/>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773939-2D99-4A50-A23F-C958A3E0B911}"/>
              </a:ext>
            </a:extLst>
          </p:cNvPr>
          <p:cNvSpPr/>
          <p:nvPr/>
        </p:nvSpPr>
        <p:spPr>
          <a:xfrm>
            <a:off x="8574541" y="184334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459FB6-E185-47CC-935B-B599B983F480}"/>
              </a:ext>
            </a:extLst>
          </p:cNvPr>
          <p:cNvSpPr/>
          <p:nvPr/>
        </p:nvSpPr>
        <p:spPr>
          <a:xfrm>
            <a:off x="4572000" y="2487228"/>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5" name="Rectangle 14">
            <a:extLst>
              <a:ext uri="{FF2B5EF4-FFF2-40B4-BE49-F238E27FC236}">
                <a16:creationId xmlns:a16="http://schemas.microsoft.com/office/drawing/2014/main" id="{CD2978E5-4CC3-4071-B00F-26714D11AACA}"/>
              </a:ext>
            </a:extLst>
          </p:cNvPr>
          <p:cNvSpPr/>
          <p:nvPr/>
        </p:nvSpPr>
        <p:spPr>
          <a:xfrm>
            <a:off x="6758753" y="248722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593419F-9404-4CDF-9B9F-40DFDF68D79E}"/>
              </a:ext>
            </a:extLst>
          </p:cNvPr>
          <p:cNvSpPr/>
          <p:nvPr/>
        </p:nvSpPr>
        <p:spPr>
          <a:xfrm>
            <a:off x="7695924" y="2487225"/>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CEB41A-77E0-4570-9805-3A4807919074}"/>
              </a:ext>
            </a:extLst>
          </p:cNvPr>
          <p:cNvSpPr/>
          <p:nvPr/>
        </p:nvSpPr>
        <p:spPr>
          <a:xfrm>
            <a:off x="8635739" y="248722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9EECD8-AF6C-4821-95BC-262CF961EFA8}"/>
              </a:ext>
            </a:extLst>
          </p:cNvPr>
          <p:cNvSpPr/>
          <p:nvPr/>
        </p:nvSpPr>
        <p:spPr>
          <a:xfrm>
            <a:off x="5430152" y="2488702"/>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9" name="Rectangle 18">
            <a:extLst>
              <a:ext uri="{FF2B5EF4-FFF2-40B4-BE49-F238E27FC236}">
                <a16:creationId xmlns:a16="http://schemas.microsoft.com/office/drawing/2014/main" id="{A565DB6D-D03E-4DFE-B537-787E06EF6811}"/>
              </a:ext>
            </a:extLst>
          </p:cNvPr>
          <p:cNvSpPr/>
          <p:nvPr/>
        </p:nvSpPr>
        <p:spPr>
          <a:xfrm>
            <a:off x="6294200" y="248722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308532-CCCB-4BA4-9004-800A7A04D074}"/>
              </a:ext>
            </a:extLst>
          </p:cNvPr>
          <p:cNvSpPr/>
          <p:nvPr/>
        </p:nvSpPr>
        <p:spPr>
          <a:xfrm>
            <a:off x="7223306" y="2487225"/>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5D0E32-61CD-4245-8C16-25F5354F05E1}"/>
              </a:ext>
            </a:extLst>
          </p:cNvPr>
          <p:cNvSpPr/>
          <p:nvPr/>
        </p:nvSpPr>
        <p:spPr>
          <a:xfrm>
            <a:off x="8168542" y="248722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DB24F53-9D70-4326-9827-DBB8DD5E6B91}"/>
              </a:ext>
            </a:extLst>
          </p:cNvPr>
          <p:cNvSpPr/>
          <p:nvPr/>
        </p:nvSpPr>
        <p:spPr>
          <a:xfrm>
            <a:off x="4613406" y="3299775"/>
            <a:ext cx="1633492"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23" name="Rectangle 22">
            <a:extLst>
              <a:ext uri="{FF2B5EF4-FFF2-40B4-BE49-F238E27FC236}">
                <a16:creationId xmlns:a16="http://schemas.microsoft.com/office/drawing/2014/main" id="{54F82691-54E4-408C-877C-0766183AFF85}"/>
              </a:ext>
            </a:extLst>
          </p:cNvPr>
          <p:cNvSpPr/>
          <p:nvPr/>
        </p:nvSpPr>
        <p:spPr>
          <a:xfrm>
            <a:off x="6294200" y="3298297"/>
            <a:ext cx="881804"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86FA37-CC54-42E2-9678-26401E190224}"/>
              </a:ext>
            </a:extLst>
          </p:cNvPr>
          <p:cNvSpPr/>
          <p:nvPr/>
        </p:nvSpPr>
        <p:spPr>
          <a:xfrm>
            <a:off x="7202568" y="3298296"/>
            <a:ext cx="866492"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17270C-FD3A-4A5D-8BE0-C5A8FEAC778D}"/>
              </a:ext>
            </a:extLst>
          </p:cNvPr>
          <p:cNvSpPr/>
          <p:nvPr/>
        </p:nvSpPr>
        <p:spPr>
          <a:xfrm>
            <a:off x="8113174" y="3298295"/>
            <a:ext cx="719126"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199550"/>
            <a:ext cx="8520600" cy="572700"/>
          </a:xfrm>
          <a:prstGeom prst="rect">
            <a:avLst/>
          </a:prstGeom>
        </p:spPr>
        <p:txBody>
          <a:bodyPr wrap="square" lIns="91425" tIns="91425" rIns="91425" bIns="91425" anchor="t" anchorCtr="0">
            <a:noAutofit/>
          </a:bodyPr>
          <a:lstStyle/>
          <a:p>
            <a:pPr marL="0" lvl="0" indent="0">
              <a:spcBef>
                <a:spcPts val="0"/>
              </a:spcBef>
              <a:buNone/>
            </a:pPr>
            <a:r>
              <a:rPr lang="en" dirty="0"/>
              <a:t>Barrel / Aberration</a:t>
            </a:r>
          </a:p>
        </p:txBody>
      </p:sp>
      <p:sp>
        <p:nvSpPr>
          <p:cNvPr id="77" name="Shape 77"/>
          <p:cNvSpPr txBox="1">
            <a:spLocks noGrp="1"/>
          </p:cNvSpPr>
          <p:nvPr>
            <p:ph type="body" idx="1"/>
          </p:nvPr>
        </p:nvSpPr>
        <p:spPr>
          <a:xfrm>
            <a:off x="311700" y="863550"/>
            <a:ext cx="3999900" cy="34164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Barrel Distortion / Chromatic Aberration</a:t>
            </a:r>
          </a:p>
          <a:p>
            <a:pPr marL="914400" lvl="1" indent="-330200" rtl="0">
              <a:spcBef>
                <a:spcPts val="0"/>
              </a:spcBef>
              <a:spcAft>
                <a:spcPts val="0"/>
              </a:spcAft>
              <a:buSzPts val="1600"/>
              <a:buChar char="○"/>
            </a:pPr>
            <a:r>
              <a:rPr lang="en" sz="1600" dirty="0"/>
              <a:t>Based on Brown-Conrady Model</a:t>
            </a:r>
          </a:p>
          <a:p>
            <a:pPr marL="914400" lvl="1" indent="-330200" rtl="0">
              <a:spcBef>
                <a:spcPts val="0"/>
              </a:spcBef>
              <a:spcAft>
                <a:spcPts val="0"/>
              </a:spcAft>
              <a:buSzPts val="1600"/>
              <a:buChar char="○"/>
            </a:pPr>
            <a:r>
              <a:rPr lang="en" sz="1600" dirty="0"/>
              <a:t>Purpose is to counteract the distortion/refraction effects that happen to the 2D image as it goes through the lenses</a:t>
            </a:r>
          </a:p>
          <a:p>
            <a:pPr marL="914400" lvl="1" indent="-330200" rtl="0">
              <a:spcBef>
                <a:spcPts val="0"/>
              </a:spcBef>
              <a:buSzPts val="1600"/>
              <a:buChar char="○"/>
            </a:pPr>
            <a:r>
              <a:rPr lang="en" sz="1600" dirty="0"/>
              <a:t>Distortion is different per RGB (different constants per channel, get them from hmd vendor)</a:t>
            </a:r>
          </a:p>
          <a:p>
            <a:pPr marL="457200" lvl="0" indent="0" rtl="0">
              <a:spcBef>
                <a:spcPts val="0"/>
              </a:spcBef>
              <a:buNone/>
            </a:pPr>
            <a:endParaRPr sz="1600" dirty="0"/>
          </a:p>
          <a:p>
            <a:pPr marL="0" lvl="0" indent="0">
              <a:spcBef>
                <a:spcPts val="0"/>
              </a:spcBef>
              <a:buNone/>
            </a:pPr>
            <a:endParaRPr sz="1600" dirty="0"/>
          </a:p>
        </p:txBody>
      </p:sp>
      <p:pic>
        <p:nvPicPr>
          <p:cNvPr id="78" name="Shape 78"/>
          <p:cNvPicPr preferRelativeResize="0"/>
          <p:nvPr/>
        </p:nvPicPr>
        <p:blipFill>
          <a:blip r:embed="rId3">
            <a:alphaModFix/>
          </a:blip>
          <a:stretch>
            <a:fillRect/>
          </a:stretch>
        </p:blipFill>
        <p:spPr>
          <a:xfrm>
            <a:off x="5538024" y="2007325"/>
            <a:ext cx="2667000" cy="2667000"/>
          </a:xfrm>
          <a:prstGeom prst="rect">
            <a:avLst/>
          </a:prstGeom>
          <a:noFill/>
          <a:ln>
            <a:noFill/>
          </a:ln>
        </p:spPr>
      </p:pic>
      <p:sp>
        <p:nvSpPr>
          <p:cNvPr id="79" name="Shape 79"/>
          <p:cNvSpPr txBox="1">
            <a:spLocks noGrp="1"/>
          </p:cNvSpPr>
          <p:nvPr>
            <p:ph type="body" idx="1"/>
          </p:nvPr>
        </p:nvSpPr>
        <p:spPr>
          <a:xfrm>
            <a:off x="4999524" y="4578674"/>
            <a:ext cx="3744000" cy="447000"/>
          </a:xfrm>
          <a:prstGeom prst="rect">
            <a:avLst/>
          </a:prstGeom>
        </p:spPr>
        <p:txBody>
          <a:bodyPr wrap="square" lIns="91425" tIns="91425" rIns="91425" bIns="91425" anchor="t" anchorCtr="0">
            <a:noAutofit/>
          </a:bodyPr>
          <a:lstStyle/>
          <a:p>
            <a:pPr marL="0" marR="0" lvl="0" indent="0" algn="l" rtl="0">
              <a:lnSpc>
                <a:spcPct val="115000"/>
              </a:lnSpc>
              <a:spcBef>
                <a:spcPts val="0"/>
              </a:spcBef>
              <a:spcAft>
                <a:spcPts val="1600"/>
              </a:spcAft>
              <a:buNone/>
            </a:pPr>
            <a:r>
              <a:rPr lang="en" sz="1600" dirty="0"/>
              <a:t>Arrows actually show direction of inverse</a:t>
            </a:r>
          </a:p>
          <a:p>
            <a:pPr marL="457200" lvl="0" indent="0" rtl="0">
              <a:spcBef>
                <a:spcPts val="0"/>
              </a:spcBef>
              <a:buNone/>
            </a:pPr>
            <a:endParaRPr sz="1600" dirty="0"/>
          </a:p>
          <a:p>
            <a:pPr marL="0" lvl="0" indent="0" rtl="0">
              <a:spcBef>
                <a:spcPts val="0"/>
              </a:spcBef>
              <a:buNone/>
            </a:pPr>
            <a:endParaRPr sz="1600" dirty="0"/>
          </a:p>
        </p:txBody>
      </p:sp>
      <p:pic>
        <p:nvPicPr>
          <p:cNvPr id="1028" name="Picture 4" descr="grid_pin_barrel_2.png (700×363)">
            <a:extLst>
              <a:ext uri="{FF2B5EF4-FFF2-40B4-BE49-F238E27FC236}">
                <a16:creationId xmlns:a16="http://schemas.microsoft.com/office/drawing/2014/main" id="{7AF9A083-7070-4BE2-BEB0-0ACD3DF52D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850" y="199550"/>
            <a:ext cx="3073348" cy="1593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(Fragment)</a:t>
            </a:r>
          </a:p>
        </p:txBody>
      </p:sp>
      <p:sp>
        <p:nvSpPr>
          <p:cNvPr id="85" name="Shape 85"/>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Draw a fullscreen triangle for each eye then every frag in the render target must call warping functions. </a:t>
            </a:r>
          </a:p>
          <a:p>
            <a:pPr marL="457200" lvl="0" indent="-330200" rtl="0">
              <a:spcBef>
                <a:spcPts val="0"/>
              </a:spcBef>
              <a:buSzPts val="1600"/>
              <a:buChar char="●"/>
            </a:pPr>
            <a:r>
              <a:rPr lang="en" sz="1600" dirty="0"/>
              <a:t>You pay a math + texture sample cost per pixel. Won’t scale as well as other methods (future gen. Hmd’s will keep increasing the res. of the panels)</a:t>
            </a:r>
          </a:p>
          <a:p>
            <a:pPr marL="457200" lvl="0" indent="0" rtl="0">
              <a:spcBef>
                <a:spcPts val="0"/>
              </a:spcBef>
              <a:buNone/>
            </a:pPr>
            <a:endParaRPr sz="1600" dirty="0"/>
          </a:p>
          <a:p>
            <a:pPr marL="0" lvl="0" indent="0" rtl="0">
              <a:spcBef>
                <a:spcPts val="0"/>
              </a:spcBef>
              <a:buNone/>
            </a:pPr>
            <a:endParaRPr sz="1600" dirty="0"/>
          </a:p>
        </p:txBody>
      </p:sp>
      <p:pic>
        <p:nvPicPr>
          <p:cNvPr id="86" name="Shape 86"/>
          <p:cNvPicPr preferRelativeResize="0"/>
          <p:nvPr/>
        </p:nvPicPr>
        <p:blipFill>
          <a:blip r:embed="rId3">
            <a:alphaModFix/>
          </a:blip>
          <a:stretch>
            <a:fillRect/>
          </a:stretch>
        </p:blipFill>
        <p:spPr>
          <a:xfrm>
            <a:off x="4965225" y="288823"/>
            <a:ext cx="3455874" cy="2258899"/>
          </a:xfrm>
          <a:prstGeom prst="rect">
            <a:avLst/>
          </a:prstGeom>
          <a:noFill/>
          <a:ln>
            <a:noFill/>
          </a:ln>
        </p:spPr>
      </p:pic>
      <p:pic>
        <p:nvPicPr>
          <p:cNvPr id="87" name="Shape 87"/>
          <p:cNvPicPr preferRelativeResize="0"/>
          <p:nvPr/>
        </p:nvPicPr>
        <p:blipFill>
          <a:blip r:embed="rId4">
            <a:alphaModFix/>
          </a:blip>
          <a:stretch>
            <a:fillRect/>
          </a:stretch>
        </p:blipFill>
        <p:spPr>
          <a:xfrm>
            <a:off x="4626500" y="3298945"/>
            <a:ext cx="3912351" cy="1230650"/>
          </a:xfrm>
          <a:prstGeom prst="rect">
            <a:avLst/>
          </a:prstGeom>
          <a:noFill/>
          <a:ln>
            <a:noFill/>
          </a:ln>
        </p:spPr>
      </p:pic>
      <p:sp>
        <p:nvSpPr>
          <p:cNvPr id="2" name="Isosceles Triangle 1">
            <a:extLst>
              <a:ext uri="{FF2B5EF4-FFF2-40B4-BE49-F238E27FC236}">
                <a16:creationId xmlns:a16="http://schemas.microsoft.com/office/drawing/2014/main" id="{8315655C-852C-4AA9-AD50-41275A5E1D6F}"/>
              </a:ext>
            </a:extLst>
          </p:cNvPr>
          <p:cNvSpPr/>
          <p:nvPr/>
        </p:nvSpPr>
        <p:spPr>
          <a:xfrm>
            <a:off x="2237173" y="3304274"/>
            <a:ext cx="1979720" cy="1628605"/>
          </a:xfrm>
          <a:prstGeom prst="triangl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FF00"/>
              </a:highlight>
            </a:endParaRPr>
          </a:p>
        </p:txBody>
      </p:sp>
      <p:sp>
        <p:nvSpPr>
          <p:cNvPr id="3" name="Rectangle 2">
            <a:extLst>
              <a:ext uri="{FF2B5EF4-FFF2-40B4-BE49-F238E27FC236}">
                <a16:creationId xmlns:a16="http://schemas.microsoft.com/office/drawing/2014/main" id="{EBCE149A-3E86-4AD9-BD2A-98A9F22C0E7C}"/>
              </a:ext>
            </a:extLst>
          </p:cNvPr>
          <p:cNvSpPr/>
          <p:nvPr/>
        </p:nvSpPr>
        <p:spPr>
          <a:xfrm>
            <a:off x="2237174" y="4074479"/>
            <a:ext cx="930426" cy="858400"/>
          </a:xfrm>
          <a:prstGeom prst="rec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FF00"/>
              </a:highlight>
            </a:endParaRPr>
          </a:p>
        </p:txBody>
      </p:sp>
      <p:sp>
        <p:nvSpPr>
          <p:cNvPr id="4" name="TextBox 3">
            <a:extLst>
              <a:ext uri="{FF2B5EF4-FFF2-40B4-BE49-F238E27FC236}">
                <a16:creationId xmlns:a16="http://schemas.microsoft.com/office/drawing/2014/main" id="{104206E7-067F-43E1-9E22-120D88FDC7E0}"/>
              </a:ext>
            </a:extLst>
          </p:cNvPr>
          <p:cNvSpPr txBox="1"/>
          <p:nvPr/>
        </p:nvSpPr>
        <p:spPr>
          <a:xfrm>
            <a:off x="2262117" y="3145056"/>
            <a:ext cx="1526556" cy="307777"/>
          </a:xfrm>
          <a:prstGeom prst="rect">
            <a:avLst/>
          </a:prstGeom>
          <a:noFill/>
        </p:spPr>
        <p:txBody>
          <a:bodyPr wrap="square" rtlCol="0">
            <a:spAutoFit/>
          </a:bodyPr>
          <a:lstStyle/>
          <a:p>
            <a:r>
              <a:rPr lang="en-US" dirty="0"/>
              <a:t>(-1,-2), (0,-1) </a:t>
            </a:r>
          </a:p>
        </p:txBody>
      </p:sp>
      <p:sp>
        <p:nvSpPr>
          <p:cNvPr id="9" name="TextBox 8">
            <a:extLst>
              <a:ext uri="{FF2B5EF4-FFF2-40B4-BE49-F238E27FC236}">
                <a16:creationId xmlns:a16="http://schemas.microsoft.com/office/drawing/2014/main" id="{8A7DE78E-7010-4443-8540-12F95C4882C5}"/>
              </a:ext>
            </a:extLst>
          </p:cNvPr>
          <p:cNvSpPr txBox="1"/>
          <p:nvPr/>
        </p:nvSpPr>
        <p:spPr>
          <a:xfrm>
            <a:off x="4163830" y="4685264"/>
            <a:ext cx="1269303" cy="307777"/>
          </a:xfrm>
          <a:prstGeom prst="rect">
            <a:avLst/>
          </a:prstGeom>
          <a:noFill/>
        </p:spPr>
        <p:txBody>
          <a:bodyPr wrap="square" rtlCol="0">
            <a:spAutoFit/>
          </a:bodyPr>
          <a:lstStyle/>
          <a:p>
            <a:r>
              <a:rPr lang="en-US" dirty="0"/>
              <a:t>(2,1), (2,1)</a:t>
            </a:r>
          </a:p>
        </p:txBody>
      </p:sp>
      <p:sp>
        <p:nvSpPr>
          <p:cNvPr id="10" name="TextBox 9">
            <a:extLst>
              <a:ext uri="{FF2B5EF4-FFF2-40B4-BE49-F238E27FC236}">
                <a16:creationId xmlns:a16="http://schemas.microsoft.com/office/drawing/2014/main" id="{F5B79306-49A6-437E-B705-F2B429989EEA}"/>
              </a:ext>
            </a:extLst>
          </p:cNvPr>
          <p:cNvSpPr txBox="1"/>
          <p:nvPr/>
        </p:nvSpPr>
        <p:spPr>
          <a:xfrm>
            <a:off x="1154097" y="4702353"/>
            <a:ext cx="1136138" cy="307777"/>
          </a:xfrm>
          <a:prstGeom prst="rect">
            <a:avLst/>
          </a:prstGeom>
          <a:noFill/>
        </p:spPr>
        <p:txBody>
          <a:bodyPr wrap="square" rtlCol="0">
            <a:spAutoFit/>
          </a:bodyPr>
          <a:lstStyle/>
          <a:p>
            <a:r>
              <a:rPr lang="en-US" dirty="0"/>
              <a:t>(-1,1), (0, 1)</a:t>
            </a:r>
          </a:p>
        </p:txBody>
      </p:sp>
      <p:sp>
        <p:nvSpPr>
          <p:cNvPr id="5" name="TextBox 4">
            <a:extLst>
              <a:ext uri="{FF2B5EF4-FFF2-40B4-BE49-F238E27FC236}">
                <a16:creationId xmlns:a16="http://schemas.microsoft.com/office/drawing/2014/main" id="{385719B9-D94F-44EE-959D-98A4FF47267D}"/>
              </a:ext>
            </a:extLst>
          </p:cNvPr>
          <p:cNvSpPr txBox="1"/>
          <p:nvPr/>
        </p:nvSpPr>
        <p:spPr>
          <a:xfrm>
            <a:off x="83147" y="3908570"/>
            <a:ext cx="2005677" cy="523220"/>
          </a:xfrm>
          <a:prstGeom prst="rect">
            <a:avLst/>
          </a:prstGeom>
          <a:noFill/>
        </p:spPr>
        <p:txBody>
          <a:bodyPr wrap="none" rtlCol="0">
            <a:spAutoFit/>
          </a:bodyPr>
          <a:lstStyle/>
          <a:p>
            <a:r>
              <a:rPr lang="en-US" dirty="0" err="1"/>
              <a:t>Vulkan</a:t>
            </a:r>
            <a:r>
              <a:rPr lang="en-US" dirty="0"/>
              <a:t> upper left </a:t>
            </a:r>
          </a:p>
          <a:p>
            <a:r>
              <a:rPr lang="en-US" dirty="0"/>
              <a:t>NDC is (-1,-1), UV(0,0)</a:t>
            </a:r>
          </a:p>
        </p:txBody>
      </p:sp>
      <p:cxnSp>
        <p:nvCxnSpPr>
          <p:cNvPr id="7" name="Straight Arrow Connector 6">
            <a:extLst>
              <a:ext uri="{FF2B5EF4-FFF2-40B4-BE49-F238E27FC236}">
                <a16:creationId xmlns:a16="http://schemas.microsoft.com/office/drawing/2014/main" id="{7D191C24-52C4-474B-B68D-D4B893A1BBF8}"/>
              </a:ext>
            </a:extLst>
          </p:cNvPr>
          <p:cNvCxnSpPr/>
          <p:nvPr/>
        </p:nvCxnSpPr>
        <p:spPr>
          <a:xfrm flipV="1">
            <a:off x="1731146" y="4069150"/>
            <a:ext cx="506026" cy="576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(Vertex/Fragment)</a:t>
            </a:r>
          </a:p>
        </p:txBody>
      </p:sp>
      <p:sp>
        <p:nvSpPr>
          <p:cNvPr id="93" name="Shape 93"/>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Shrink the mesh down in the vertex shader (requires taking inverse of function using secant method).</a:t>
            </a:r>
          </a:p>
          <a:p>
            <a:pPr marL="457200" lvl="0" indent="-330200" rtl="0">
              <a:spcBef>
                <a:spcPts val="0"/>
              </a:spcBef>
              <a:buSzPts val="1600"/>
              <a:buChar char="●"/>
            </a:pPr>
            <a:r>
              <a:rPr lang="en" sz="1600" dirty="0"/>
              <a:t>Run distortion on fragments that were generated from the warped mesh. Less frags than previous method. Math + texture sample cost for each of those fragments</a:t>
            </a:r>
          </a:p>
          <a:p>
            <a:pPr marL="457200" lvl="0" indent="0" rtl="0">
              <a:spcBef>
                <a:spcPts val="0"/>
              </a:spcBef>
              <a:buNone/>
            </a:pPr>
            <a:endParaRPr sz="1600" dirty="0"/>
          </a:p>
          <a:p>
            <a:pPr marL="0" lvl="0" indent="0" rtl="0">
              <a:spcBef>
                <a:spcPts val="0"/>
              </a:spcBef>
              <a:buNone/>
            </a:pPr>
            <a:endParaRPr sz="1600" dirty="0"/>
          </a:p>
        </p:txBody>
      </p:sp>
      <p:pic>
        <p:nvPicPr>
          <p:cNvPr id="94" name="Shape 94"/>
          <p:cNvPicPr preferRelativeResize="0"/>
          <p:nvPr/>
        </p:nvPicPr>
        <p:blipFill>
          <a:blip r:embed="rId3">
            <a:alphaModFix/>
          </a:blip>
          <a:stretch>
            <a:fillRect/>
          </a:stretch>
        </p:blipFill>
        <p:spPr>
          <a:xfrm>
            <a:off x="4129193" y="1013925"/>
            <a:ext cx="4862409" cy="3060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
              <a:t>Inverse of Non-invertible function: Secant Method</a:t>
            </a:r>
          </a:p>
        </p:txBody>
      </p:sp>
      <p:pic>
        <p:nvPicPr>
          <p:cNvPr id="100" name="Shape 100"/>
          <p:cNvPicPr preferRelativeResize="0"/>
          <p:nvPr/>
        </p:nvPicPr>
        <p:blipFill>
          <a:blip r:embed="rId3">
            <a:alphaModFix/>
          </a:blip>
          <a:stretch>
            <a:fillRect/>
          </a:stretch>
        </p:blipFill>
        <p:spPr>
          <a:xfrm>
            <a:off x="4572000" y="1109709"/>
            <a:ext cx="4374926" cy="3296565"/>
          </a:xfrm>
          <a:prstGeom prst="rect">
            <a:avLst/>
          </a:prstGeom>
          <a:noFill/>
          <a:ln>
            <a:noFill/>
          </a:ln>
        </p:spPr>
      </p:pic>
      <p:pic>
        <p:nvPicPr>
          <p:cNvPr id="101" name="Shape 101"/>
          <p:cNvPicPr preferRelativeResize="0"/>
          <p:nvPr/>
        </p:nvPicPr>
        <p:blipFill>
          <a:blip r:embed="rId4">
            <a:alphaModFix/>
          </a:blip>
          <a:stretch>
            <a:fillRect/>
          </a:stretch>
        </p:blipFill>
        <p:spPr>
          <a:xfrm>
            <a:off x="88778" y="1109709"/>
            <a:ext cx="4374926" cy="32965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(Precompute)</a:t>
            </a:r>
          </a:p>
        </p:txBody>
      </p:sp>
      <p:sp>
        <p:nvSpPr>
          <p:cNvPr id="107" name="Shape 107"/>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Pre-</a:t>
            </a:r>
            <a:r>
              <a:rPr lang="en-US" sz="1600" dirty="0"/>
              <a:t>distort</a:t>
            </a:r>
            <a:r>
              <a:rPr lang="en" sz="1600" dirty="0"/>
              <a:t> a mesh that holds all the info we need. Pack </a:t>
            </a:r>
            <a:r>
              <a:rPr lang="en-US" sz="1600" dirty="0"/>
              <a:t>color</a:t>
            </a:r>
            <a:r>
              <a:rPr lang="en" sz="1600" dirty="0"/>
              <a:t> </a:t>
            </a:r>
            <a:r>
              <a:rPr lang="en-US" sz="1600" dirty="0"/>
              <a:t>channel sampling UV’s </a:t>
            </a:r>
            <a:r>
              <a:rPr lang="en" sz="1600" dirty="0"/>
              <a:t>in the vertex attributes.</a:t>
            </a:r>
          </a:p>
          <a:p>
            <a:pPr marL="457200" lvl="0" indent="-330200" rtl="0">
              <a:spcBef>
                <a:spcPts val="0"/>
              </a:spcBef>
              <a:spcAft>
                <a:spcPts val="0"/>
              </a:spcAft>
              <a:buSzPts val="1600"/>
              <a:buChar char="●"/>
            </a:pPr>
            <a:r>
              <a:rPr lang="en" sz="1600" dirty="0"/>
              <a:t>Cost is just a texture sample for each fragment generated from the pre-warped mesh.</a:t>
            </a:r>
          </a:p>
          <a:p>
            <a:pPr marL="457200" lvl="0" indent="-330200" rtl="0">
              <a:spcBef>
                <a:spcPts val="0"/>
              </a:spcBef>
              <a:spcAft>
                <a:spcPts val="0"/>
              </a:spcAft>
              <a:buSzPts val="1600"/>
              <a:buChar char="●"/>
            </a:pPr>
            <a:r>
              <a:rPr lang="en" sz="1600" dirty="0"/>
              <a:t>Brown-Conrady not linear, interpolation artifacts across boundaries of triangles in the mesh? Hard to tell if the mesh is dense enough.</a:t>
            </a:r>
          </a:p>
          <a:p>
            <a:pPr marL="457200" lvl="0" indent="-330200" rtl="0">
              <a:spcBef>
                <a:spcPts val="0"/>
              </a:spcBef>
              <a:buSzPts val="1600"/>
              <a:buChar char="●"/>
            </a:pPr>
            <a:r>
              <a:rPr lang="en" sz="1600" dirty="0"/>
              <a:t>Scales the best with future higher res hmd’s.</a:t>
            </a:r>
          </a:p>
          <a:p>
            <a:pPr marL="457200" lvl="0" indent="0" rtl="0">
              <a:spcBef>
                <a:spcPts val="0"/>
              </a:spcBef>
              <a:buNone/>
            </a:pPr>
            <a:endParaRPr sz="1600" dirty="0"/>
          </a:p>
          <a:p>
            <a:pPr marL="0" lvl="0" indent="0" rtl="0">
              <a:spcBef>
                <a:spcPts val="0"/>
              </a:spcBef>
              <a:buNone/>
            </a:pPr>
            <a:endParaRPr sz="1600" dirty="0"/>
          </a:p>
        </p:txBody>
      </p:sp>
      <p:pic>
        <p:nvPicPr>
          <p:cNvPr id="108" name="Shape 108"/>
          <p:cNvPicPr preferRelativeResize="0"/>
          <p:nvPr/>
        </p:nvPicPr>
        <p:blipFill>
          <a:blip r:embed="rId3">
            <a:alphaModFix/>
          </a:blip>
          <a:stretch>
            <a:fillRect/>
          </a:stretch>
        </p:blipFill>
        <p:spPr>
          <a:xfrm>
            <a:off x="4129193" y="1013925"/>
            <a:ext cx="4862409" cy="3060951"/>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553</TotalTime>
  <Words>2587</Words>
  <Application>Microsoft Office PowerPoint</Application>
  <PresentationFormat>On-screen Show (16:9)</PresentationFormat>
  <Paragraphs>230</Paragraphs>
  <Slides>24</Slides>
  <Notes>24</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24</vt:i4>
      </vt:variant>
    </vt:vector>
  </HeadingPairs>
  <TitlesOfParts>
    <vt:vector size="28" baseType="lpstr">
      <vt:lpstr>Average</vt:lpstr>
      <vt:lpstr>Oswald</vt:lpstr>
      <vt:lpstr>Arial</vt:lpstr>
      <vt:lpstr>Slate</vt:lpstr>
      <vt:lpstr>VR Simulation in Vulkan </vt:lpstr>
      <vt:lpstr>Outline</vt:lpstr>
      <vt:lpstr>VR Optimizations Motivation</vt:lpstr>
      <vt:lpstr>VR Pipeline</vt:lpstr>
      <vt:lpstr>Barrel / Aberration</vt:lpstr>
      <vt:lpstr>Barrel / Aberration (Fragment)</vt:lpstr>
      <vt:lpstr>Barrel / Aberration (Vertex/Fragment)</vt:lpstr>
      <vt:lpstr>Inverse of Non-invertible function: Secant Method</vt:lpstr>
      <vt:lpstr>Barrel / Aberration (Precompute)</vt:lpstr>
      <vt:lpstr>Barrel / Aberration (Compare)</vt:lpstr>
      <vt:lpstr>Shading Reduction Techniques</vt:lpstr>
      <vt:lpstr>Shading Reduction Techniques</vt:lpstr>
      <vt:lpstr>Shading Reduction Techniques</vt:lpstr>
      <vt:lpstr>Shading Reduction Techniques</vt:lpstr>
      <vt:lpstr>Shading Reduction Techniques</vt:lpstr>
      <vt:lpstr>Radial Density Masking:  Optimization Ideas</vt:lpstr>
      <vt:lpstr>Shading Reduction Techniques</vt:lpstr>
      <vt:lpstr>Time Warp:  full implementation overview</vt:lpstr>
      <vt:lpstr>Time Warp</vt:lpstr>
      <vt:lpstr>Time Warp: issues</vt:lpstr>
      <vt:lpstr>Vulkan Context Switch Reduction</vt:lpstr>
      <vt:lpstr>Vulkan Context Switch Reduction</vt:lpstr>
      <vt:lpstr>Vulkan Considerations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Simulation in Vulkan </dc:title>
  <cp:lastModifiedBy>Josh</cp:lastModifiedBy>
  <cp:revision>31</cp:revision>
  <dcterms:modified xsi:type="dcterms:W3CDTF">2017-12-20T17:28:19Z</dcterms:modified>
</cp:coreProperties>
</file>